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5.xml" ContentType="application/vnd.openxmlformats-officedocument.drawingml.diagramData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0"/>
  </p:notesMasterIdLst>
  <p:sldIdLst>
    <p:sldId id="311" r:id="rId2"/>
    <p:sldId id="357" r:id="rId3"/>
    <p:sldId id="312" r:id="rId4"/>
    <p:sldId id="314" r:id="rId5"/>
    <p:sldId id="340" r:id="rId6"/>
    <p:sldId id="334" r:id="rId7"/>
    <p:sldId id="323" r:id="rId8"/>
    <p:sldId id="324" r:id="rId9"/>
    <p:sldId id="272" r:id="rId10"/>
    <p:sldId id="274" r:id="rId11"/>
    <p:sldId id="337" r:id="rId12"/>
    <p:sldId id="354" r:id="rId13"/>
    <p:sldId id="339" r:id="rId14"/>
    <p:sldId id="343" r:id="rId15"/>
    <p:sldId id="356" r:id="rId16"/>
    <p:sldId id="345" r:id="rId17"/>
    <p:sldId id="346" r:id="rId18"/>
    <p:sldId id="347" r:id="rId19"/>
    <p:sldId id="348" r:id="rId20"/>
    <p:sldId id="349" r:id="rId21"/>
    <p:sldId id="350" r:id="rId22"/>
    <p:sldId id="358" r:id="rId23"/>
    <p:sldId id="275" r:id="rId24"/>
    <p:sldId id="292" r:id="rId25"/>
    <p:sldId id="276" r:id="rId26"/>
    <p:sldId id="336" r:id="rId27"/>
    <p:sldId id="351" r:id="rId28"/>
    <p:sldId id="27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000099"/>
    <a:srgbClr val="00FF00"/>
    <a:srgbClr val="800080"/>
    <a:srgbClr val="800000"/>
    <a:srgbClr val="FFCC99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4398" autoAdjust="0"/>
  </p:normalViewPr>
  <p:slideViewPr>
    <p:cSldViewPr>
      <p:cViewPr varScale="1">
        <p:scale>
          <a:sx n="91" d="100"/>
          <a:sy n="91" d="100"/>
        </p:scale>
        <p:origin x="-2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20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%20(&#1040;&#1074;&#1090;&#1086;&#1089;&#1086;&#1093;&#1088;&#1072;&#1085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20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%20(&#1040;&#1074;&#1090;&#1086;&#1089;&#1086;&#1093;&#1088;&#1072;&#1085;&#1077;&#1085;&#1085;&#1099;&#1081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20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20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20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20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20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20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%20(&#1040;&#1074;&#1090;&#1086;&#1089;&#1086;&#1093;&#1088;&#1072;&#1085;&#1077;&#1085;&#1085;&#1099;&#1081;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nhoper\share\&#1048;&#1089;&#1087;&#1086;&#1083;&#1085;&#1077;&#1085;&#1080;&#1077;%202020%20&#1075;&#1086;&#1076;\&#1041;&#1070;&#1044;&#1046;&#1045;&#1058;%20&#1044;&#1051;&#1071;%20&#1043;&#1056;&#1040;&#1046;&#1044;&#1040;&#1053;\&#1058;&#1072;&#1073;&#1083;&#1080;&#1094;&#1099;%20&#1082;%20&#1073;&#1102;&#1076;&#1078;&#1077;&#1090;&#1091;%20&#1076;&#1083;&#1103;%20&#1075;&#1088;&#1072;&#1078;&#1076;&#1072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044531933508324E-2"/>
          <c:y val="0.10067296802623615"/>
          <c:w val="0.52068022747156661"/>
          <c:h val="0.8150139821479355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8.5340223097112866E-2"/>
                  <c:y val="0.15940550375988291"/>
                </c:manualLayout>
              </c:layout>
              <c:showVal val="1"/>
            </c:dLbl>
            <c:dLbl>
              <c:idx val="1"/>
              <c:layout>
                <c:manualLayout>
                  <c:x val="2.5773950131233604E-2"/>
                  <c:y val="6.8743002216747492E-2"/>
                </c:manualLayout>
              </c:layout>
              <c:showVal val="1"/>
            </c:dLbl>
            <c:dLbl>
              <c:idx val="2"/>
              <c:layout>
                <c:manualLayout>
                  <c:x val="1.294520997375328E-2"/>
                  <c:y val="5.9117917008840434E-2"/>
                </c:manualLayout>
              </c:layout>
              <c:showVal val="1"/>
            </c:dLbl>
            <c:dLbl>
              <c:idx val="3"/>
              <c:layout>
                <c:manualLayout>
                  <c:x val="-2.9764873140857391E-3"/>
                  <c:y val="5.3856764836910938E-2"/>
                </c:manualLayout>
              </c:layout>
              <c:showVal val="1"/>
            </c:dLbl>
            <c:dLbl>
              <c:idx val="4"/>
              <c:layout>
                <c:manualLayout>
                  <c:x val="-1.8501640419947524E-2"/>
                  <c:y val="-5.0270464658175404E-2"/>
                </c:manualLayout>
              </c:layout>
              <c:showVal val="1"/>
            </c:dLbl>
            <c:dLbl>
              <c:idx val="5"/>
              <c:layout>
                <c:manualLayout>
                  <c:x val="5.440616797900282E-3"/>
                  <c:y val="-6.2621558808216474E-2"/>
                </c:manualLayout>
              </c:layout>
              <c:showVal val="1"/>
            </c:dLbl>
            <c:dLbl>
              <c:idx val="6"/>
              <c:layout>
                <c:manualLayout>
                  <c:x val="-4.1743110236220474E-2"/>
                  <c:y val="-7.8535551154265235E-2"/>
                </c:manualLayout>
              </c:layout>
              <c:showVal val="1"/>
            </c:dLbl>
            <c:dLbl>
              <c:idx val="7"/>
              <c:layout>
                <c:manualLayout>
                  <c:x val="2.534853455818023E-2"/>
                  <c:y val="-8.8073469343939711E-2"/>
                </c:manualLayout>
              </c:layout>
              <c:showVal val="1"/>
            </c:dLbl>
            <c:dLbl>
              <c:idx val="8"/>
              <c:layout>
                <c:manualLayout>
                  <c:x val="5.2196303587051719E-2"/>
                  <c:y val="-8.89719766624265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Лист3!$B$6:$B$15</c:f>
              <c:strCache>
                <c:ptCount val="10"/>
                <c:pt idx="0">
                  <c:v>НДФЛ</c:v>
                </c:pt>
                <c:pt idx="1">
                  <c:v>Доходы от уплаты акцизов на дизельное топливо</c:v>
                </c:pt>
                <c:pt idx="2">
                  <c:v>УСН</c:v>
                </c:pt>
                <c:pt idx="3">
                  <c:v>ЕНВД</c:v>
                </c:pt>
                <c:pt idx="4">
                  <c:v>Единый сельскозозяйственный налог</c:v>
                </c:pt>
                <c:pt idx="5">
                  <c:v>Государственная пошлина</c:v>
                </c:pt>
                <c:pt idx="6">
                  <c:v>Арендная плата за землю и имущество</c:v>
                </c:pt>
                <c:pt idx="7">
                  <c:v>Продажа земли и имущества</c:v>
                </c:pt>
                <c:pt idx="8">
                  <c:v>Доходы от платных  услуг</c:v>
                </c:pt>
                <c:pt idx="9">
                  <c:v>Другие неналоговые платежи</c:v>
                </c:pt>
              </c:strCache>
            </c:strRef>
          </c:cat>
          <c:val>
            <c:numRef>
              <c:f>Лист3!$C$6:$C$15</c:f>
              <c:numCache>
                <c:formatCode>0.0</c:formatCode>
                <c:ptCount val="10"/>
                <c:pt idx="0">
                  <c:v>59.683009544328101</c:v>
                </c:pt>
                <c:pt idx="1">
                  <c:v>6.570273478743716</c:v>
                </c:pt>
                <c:pt idx="2">
                  <c:v>1.9639701739125679</c:v>
                </c:pt>
                <c:pt idx="3">
                  <c:v>3.3778894457366828</c:v>
                </c:pt>
                <c:pt idx="4">
                  <c:v>4.1860564582988316</c:v>
                </c:pt>
                <c:pt idx="5">
                  <c:v>1.7719994250824205</c:v>
                </c:pt>
                <c:pt idx="6">
                  <c:v>11.693306338068451</c:v>
                </c:pt>
                <c:pt idx="7">
                  <c:v>22.98228050308272</c:v>
                </c:pt>
                <c:pt idx="8">
                  <c:v>3.2833960719601869</c:v>
                </c:pt>
                <c:pt idx="9">
                  <c:v>0.75395765602721021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ln>
      <a:solidFill>
        <a:srgbClr val="FF00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ln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3.915026246719161E-2"/>
                  <c:y val="-6.7439851268591422E-2"/>
                </c:manualLayout>
              </c:layout>
              <c:showVal val="1"/>
            </c:dLbl>
            <c:dLbl>
              <c:idx val="1"/>
              <c:layout>
                <c:manualLayout>
                  <c:x val="-2.8514654418197727E-2"/>
                  <c:y val="-0.13899205307669918"/>
                </c:manualLayout>
              </c:layout>
              <c:showVal val="1"/>
            </c:dLbl>
            <c:dLbl>
              <c:idx val="2"/>
              <c:layout>
                <c:manualLayout>
                  <c:x val="1.7660214348206481E-2"/>
                  <c:y val="0.1009977398658501"/>
                </c:manualLayout>
              </c:layout>
              <c:showVal val="1"/>
            </c:dLbl>
            <c:dLbl>
              <c:idx val="3"/>
              <c:layout>
                <c:manualLayout>
                  <c:x val="-5.0318897637795436E-2"/>
                  <c:y val="-0.117233887430738"/>
                </c:manualLayout>
              </c:layout>
              <c:showVal val="1"/>
            </c:dLbl>
            <c:dLbl>
              <c:idx val="4"/>
              <c:layout>
                <c:manualLayout>
                  <c:x val="9.3007436570428908E-3"/>
                  <c:y val="-0.1062532808398950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Лист3!$B$48:$B$52</c:f>
              <c:strCache>
                <c:ptCount val="5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Лист3!$C$48:$C$52</c:f>
              <c:numCache>
                <c:formatCode>0.0</c:formatCode>
                <c:ptCount val="5"/>
                <c:pt idx="0">
                  <c:v>21.880653284258564</c:v>
                </c:pt>
                <c:pt idx="1">
                  <c:v>46.192802907505268</c:v>
                </c:pt>
                <c:pt idx="2">
                  <c:v>60.721686925451465</c:v>
                </c:pt>
                <c:pt idx="3">
                  <c:v>6.5773804917941527</c:v>
                </c:pt>
                <c:pt idx="4">
                  <c:v>1.9288370280434053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ln>
      <a:solidFill>
        <a:srgbClr val="FF0000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5766762976599399"/>
          <c:y val="2.8252405949256338E-2"/>
          <c:w val="0.78748604270418754"/>
          <c:h val="0.49560185185185335"/>
        </c:manualLayout>
      </c:layout>
      <c:barChart>
        <c:barDir val="col"/>
        <c:grouping val="clustered"/>
        <c:ser>
          <c:idx val="0"/>
          <c:order val="0"/>
          <c:tx>
            <c:strRef>
              <c:f>Лист2!$B$2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1.1347516040652183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2.2695032081304509E-2"/>
                  <c:y val="-1.5315891017167265E-17"/>
                </c:manualLayout>
              </c:layout>
              <c:showVal val="1"/>
            </c:dLbl>
            <c:dLbl>
              <c:idx val="6"/>
              <c:layout>
                <c:manualLayout>
                  <c:x val="-1.323876871409419E-2"/>
                  <c:y val="-3.34168755221381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528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1.1347516040652162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-5.6737580203260534E-3"/>
                  <c:y val="-6.1263564068668678E-17"/>
                </c:manualLayout>
              </c:layout>
              <c:showVal val="1"/>
            </c:dLbl>
            <c:dLbl>
              <c:idx val="9"/>
              <c:layout>
                <c:manualLayout>
                  <c:x val="-1.3238768714094122E-2"/>
                  <c:y val="-2.6733500417711126E-2"/>
                </c:manualLayout>
              </c:layout>
              <c:showVal val="1"/>
            </c:dLbl>
            <c:dLbl>
              <c:idx val="10"/>
              <c:layout>
                <c:manualLayout>
                  <c:x val="-1.134751604065216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Лист2!$A$3:$A$15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Лист2!$B$3:$B$15</c:f>
              <c:numCache>
                <c:formatCode>General</c:formatCode>
                <c:ptCount val="13"/>
                <c:pt idx="0">
                  <c:v>54</c:v>
                </c:pt>
                <c:pt idx="1">
                  <c:v>0.2</c:v>
                </c:pt>
                <c:pt idx="2">
                  <c:v>3.7</c:v>
                </c:pt>
                <c:pt idx="3">
                  <c:v>105.8</c:v>
                </c:pt>
                <c:pt idx="4">
                  <c:v>23.8</c:v>
                </c:pt>
                <c:pt idx="5">
                  <c:v>0.8</c:v>
                </c:pt>
                <c:pt idx="6">
                  <c:v>528</c:v>
                </c:pt>
                <c:pt idx="7">
                  <c:v>19.399999999999999</c:v>
                </c:pt>
                <c:pt idx="9">
                  <c:v>47.2</c:v>
                </c:pt>
                <c:pt idx="10">
                  <c:v>7.4</c:v>
                </c:pt>
                <c:pt idx="11">
                  <c:v>0.1</c:v>
                </c:pt>
                <c:pt idx="12">
                  <c:v>105.1</c:v>
                </c:pt>
              </c:numCache>
            </c:numRef>
          </c:val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1.134751604065216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5650106937680504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5130021387536207E-2"/>
                  <c:y val="3.3416875522138166E-3"/>
                </c:manualLayout>
              </c:layout>
              <c:showVal val="1"/>
            </c:dLbl>
            <c:dLbl>
              <c:idx val="3"/>
              <c:layout>
                <c:manualLayout>
                  <c:x val="2.427098456146181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2.798334686272207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1.7021274060978163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9.4562633672100865E-3"/>
                  <c:y val="6.1263564068668678E-17"/>
                </c:manualLayout>
              </c:layout>
              <c:showVal val="1"/>
            </c:dLbl>
            <c:dLbl>
              <c:idx val="10"/>
              <c:layout>
                <c:manualLayout>
                  <c:x val="1.323876871409412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Лист2!$A$3:$A$15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Лист2!$C$3:$C$15</c:f>
              <c:numCache>
                <c:formatCode>General</c:formatCode>
                <c:ptCount val="13"/>
                <c:pt idx="0">
                  <c:v>60.9</c:v>
                </c:pt>
                <c:pt idx="1">
                  <c:v>0.1</c:v>
                </c:pt>
                <c:pt idx="2">
                  <c:v>4.5</c:v>
                </c:pt>
                <c:pt idx="3">
                  <c:v>118.2</c:v>
                </c:pt>
                <c:pt idx="4">
                  <c:v>59.1</c:v>
                </c:pt>
                <c:pt idx="6">
                  <c:v>522.5</c:v>
                </c:pt>
                <c:pt idx="7">
                  <c:v>21</c:v>
                </c:pt>
                <c:pt idx="8">
                  <c:v>0.1</c:v>
                </c:pt>
                <c:pt idx="9">
                  <c:v>48.2</c:v>
                </c:pt>
                <c:pt idx="10">
                  <c:v>0.1</c:v>
                </c:pt>
                <c:pt idx="11">
                  <c:v>1.0000000000000007E-3</c:v>
                </c:pt>
                <c:pt idx="12">
                  <c:v>75</c:v>
                </c:pt>
              </c:numCache>
            </c:numRef>
          </c:val>
        </c:ser>
        <c:axId val="83868288"/>
        <c:axId val="107430272"/>
      </c:barChart>
      <c:catAx>
        <c:axId val="83868288"/>
        <c:scaling>
          <c:orientation val="minMax"/>
        </c:scaling>
        <c:axPos val="b"/>
        <c:tickLblPos val="nextTo"/>
        <c:crossAx val="107430272"/>
        <c:crosses val="autoZero"/>
        <c:auto val="1"/>
        <c:lblAlgn val="ctr"/>
        <c:lblOffset val="100"/>
      </c:catAx>
      <c:valAx>
        <c:axId val="107430272"/>
        <c:scaling>
          <c:orientation val="minMax"/>
        </c:scaling>
        <c:axPos val="l"/>
        <c:majorGridlines/>
        <c:numFmt formatCode="General" sourceLinked="1"/>
        <c:tickLblPos val="nextTo"/>
        <c:crossAx val="8386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195842639438597"/>
          <c:y val="0.67349055052329421"/>
          <c:w val="7.0777755344684473E-2"/>
          <c:h val="0.12085492493831056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9561087638435438E-2"/>
                  <c:y val="-1.4437064932100872E-2"/>
                </c:manualLayout>
              </c:layout>
              <c:showVal val="1"/>
            </c:dLbl>
            <c:dLbl>
              <c:idx val="1"/>
              <c:layout>
                <c:manualLayout>
                  <c:x val="7.7619870686896208E-6"/>
                  <c:y val="-1.9044254250827418E-2"/>
                </c:manualLayout>
              </c:layout>
              <c:showVal val="1"/>
            </c:dLbl>
            <c:dLbl>
              <c:idx val="2"/>
              <c:layout>
                <c:manualLayout>
                  <c:x val="1.2304189872607401E-2"/>
                  <c:y val="1.2994819125870135E-2"/>
                </c:manualLayout>
              </c:layout>
              <c:showVal val="1"/>
            </c:dLbl>
            <c:dLbl>
              <c:idx val="3"/>
              <c:layout>
                <c:manualLayout>
                  <c:x val="1.4231803341655481E-2"/>
                  <c:y val="2.3031381946821872E-3"/>
                </c:manualLayout>
              </c:layout>
              <c:showVal val="1"/>
            </c:dLbl>
            <c:dLbl>
              <c:idx val="4"/>
              <c:layout>
                <c:manualLayout>
                  <c:x val="6.9063280199731739E-3"/>
                  <c:y val="7.6090836471528114E-3"/>
                </c:manualLayout>
              </c:layout>
              <c:showVal val="1"/>
            </c:dLbl>
            <c:dLbl>
              <c:idx val="5"/>
              <c:layout>
                <c:manualLayout>
                  <c:x val="2.2368046219832273E-2"/>
                  <c:y val="-9.9114914983453248E-3"/>
                </c:manualLayout>
              </c:layout>
              <c:showVal val="1"/>
            </c:dLbl>
            <c:dLbl>
              <c:idx val="6"/>
              <c:layout>
                <c:manualLayout>
                  <c:x val="-7.5044011266884323E-3"/>
                  <c:y val="-1.4194408307657221E-2"/>
                </c:manualLayout>
              </c:layout>
              <c:showVal val="1"/>
            </c:dLbl>
            <c:dLbl>
              <c:idx val="7"/>
              <c:layout>
                <c:manualLayout>
                  <c:x val="-1.4115213494654572E-2"/>
                  <c:y val="-1.3650667579596019E-2"/>
                </c:manualLayout>
              </c:layout>
              <c:showVal val="1"/>
            </c:dLbl>
            <c:dLbl>
              <c:idx val="8"/>
              <c:layout>
                <c:manualLayout>
                  <c:x val="4.8750880225337904E-3"/>
                  <c:y val="-1.6228232340522661E-3"/>
                </c:manualLayout>
              </c:layout>
              <c:showVal val="1"/>
            </c:dLbl>
            <c:dLbl>
              <c:idx val="10"/>
              <c:layout>
                <c:manualLayout>
                  <c:x val="7.4626304333909729E-3"/>
                  <c:y val="-7.8123017231542082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Лист2!$A$38:$A$50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Лист2!$B$38:$B$50</c:f>
              <c:numCache>
                <c:formatCode>0.0</c:formatCode>
                <c:ptCount val="13"/>
                <c:pt idx="0">
                  <c:v>6.6945073161401352</c:v>
                </c:pt>
                <c:pt idx="1">
                  <c:v>1.0992622850804818E-2</c:v>
                </c:pt>
                <c:pt idx="2">
                  <c:v>0.49466802828621725</c:v>
                </c:pt>
                <c:pt idx="3">
                  <c:v>12.993280209651306</c:v>
                </c:pt>
                <c:pt idx="4">
                  <c:v>6.4966401048256541</c:v>
                </c:pt>
                <c:pt idx="5">
                  <c:v>0</c:v>
                </c:pt>
                <c:pt idx="6">
                  <c:v>57.436454395455208</c:v>
                </c:pt>
                <c:pt idx="7">
                  <c:v>2.3084507986690141</c:v>
                </c:pt>
                <c:pt idx="9">
                  <c:v>5.2984442140879251</c:v>
                </c:pt>
                <c:pt idx="10">
                  <c:v>1.0992622850804818E-2</c:v>
                </c:pt>
                <c:pt idx="11">
                  <c:v>1.0992622850804824E-4</c:v>
                </c:pt>
                <c:pt idx="12">
                  <c:v>8.2444671381036176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0"/>
      <c:depthPercent val="210"/>
      <c:perspective val="10"/>
    </c:view3D>
    <c:plotArea>
      <c:layout>
        <c:manualLayout>
          <c:layoutTarget val="inner"/>
          <c:xMode val="edge"/>
          <c:yMode val="edge"/>
          <c:x val="0.10412729658792652"/>
          <c:y val="2.8252405949256338E-2"/>
          <c:w val="0.8708727034120759"/>
          <c:h val="0.51903762029746259"/>
        </c:manualLayout>
      </c:layout>
      <c:bar3DChart>
        <c:barDir val="col"/>
        <c:grouping val="standard"/>
        <c:ser>
          <c:idx val="0"/>
          <c:order val="0"/>
          <c:spPr>
            <a:solidFill>
              <a:srgbClr val="92D050"/>
            </a:solidFill>
          </c:spPr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cat>
            <c:strRef>
              <c:f>Лист2!$A$141:$A$145</c:f>
              <c:strCache>
                <c:ptCount val="5"/>
                <c:pt idx="0">
                  <c:v>Образование</c:v>
                </c:pt>
                <c:pt idx="1">
                  <c:v>Культура 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Лист2!$B$141:$B$145</c:f>
              <c:numCache>
                <c:formatCode>General</c:formatCode>
                <c:ptCount val="5"/>
                <c:pt idx="0">
                  <c:v>522.5</c:v>
                </c:pt>
                <c:pt idx="1">
                  <c:v>21</c:v>
                </c:pt>
                <c:pt idx="2">
                  <c:v>0.1</c:v>
                </c:pt>
                <c:pt idx="3">
                  <c:v>48.2</c:v>
                </c:pt>
                <c:pt idx="4">
                  <c:v>0.1</c:v>
                </c:pt>
              </c:numCache>
            </c:numRef>
          </c:val>
        </c:ser>
        <c:shape val="cylinder"/>
        <c:axId val="107688704"/>
        <c:axId val="107690240"/>
        <c:axId val="107438976"/>
      </c:bar3DChart>
      <c:catAx>
        <c:axId val="107688704"/>
        <c:scaling>
          <c:orientation val="maxMin"/>
        </c:scaling>
        <c:axPos val="b"/>
        <c:numFmt formatCode="#,##0.00" sourceLinked="0"/>
        <c:majorTickMark val="none"/>
        <c:tickLblPos val="nextTo"/>
        <c:crossAx val="107690240"/>
        <c:crosses val="autoZero"/>
        <c:auto val="1"/>
        <c:lblAlgn val="ctr"/>
        <c:lblOffset val="100"/>
      </c:catAx>
      <c:valAx>
        <c:axId val="107690240"/>
        <c:scaling>
          <c:orientation val="minMax"/>
        </c:scaling>
        <c:axPos val="r"/>
        <c:majorGridlines/>
        <c:numFmt formatCode="General" sourceLinked="1"/>
        <c:tickLblPos val="nextTo"/>
        <c:crossAx val="107688704"/>
        <c:crosses val="autoZero"/>
        <c:crossBetween val="between"/>
      </c:valAx>
      <c:serAx>
        <c:axId val="107438976"/>
        <c:scaling>
          <c:orientation val="minMax"/>
        </c:scaling>
        <c:delete val="1"/>
        <c:axPos val="b"/>
        <c:tickLblPos val="none"/>
        <c:crossAx val="107690240"/>
        <c:crosses val="autoZero"/>
      </c:serAx>
    </c:plotArea>
    <c:plotVisOnly val="1"/>
  </c:chart>
  <c:spPr>
    <a:scene3d>
      <a:camera prst="orthographicFront"/>
      <a:lightRig rig="threePt" dir="t"/>
    </a:scene3d>
    <a:sp3d prstMaterial="dkEdge"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Lbls>
            <c:showVal val="1"/>
          </c:dLbls>
          <c:cat>
            <c:numRef>
              <c:f>Лист2!$B$150:$F$150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Лист2!$B$151:$F$151</c:f>
              <c:numCache>
                <c:formatCode>General</c:formatCode>
                <c:ptCount val="5"/>
                <c:pt idx="0">
                  <c:v>5.6</c:v>
                </c:pt>
                <c:pt idx="1">
                  <c:v>0.5</c:v>
                </c:pt>
                <c:pt idx="2">
                  <c:v>0.5</c:v>
                </c:pt>
                <c:pt idx="3">
                  <c:v>6.0000000000000026E-2</c:v>
                </c:pt>
                <c:pt idx="4">
                  <c:v>1.0000000000000007E-3</c:v>
                </c:pt>
              </c:numCache>
            </c:numRef>
          </c:val>
        </c:ser>
        <c:shape val="cone"/>
        <c:axId val="107730816"/>
        <c:axId val="107732352"/>
        <c:axId val="0"/>
      </c:bar3DChart>
      <c:catAx>
        <c:axId val="107730816"/>
        <c:scaling>
          <c:orientation val="minMax"/>
        </c:scaling>
        <c:axPos val="b"/>
        <c:numFmt formatCode="General" sourceLinked="1"/>
        <c:tickLblPos val="nextTo"/>
        <c:crossAx val="107732352"/>
        <c:crosses val="autoZero"/>
        <c:auto val="1"/>
        <c:lblAlgn val="ctr"/>
        <c:lblOffset val="100"/>
      </c:catAx>
      <c:valAx>
        <c:axId val="107732352"/>
        <c:scaling>
          <c:orientation val="minMax"/>
        </c:scaling>
        <c:axPos val="l"/>
        <c:majorGridlines/>
        <c:numFmt formatCode="General" sourceLinked="1"/>
        <c:tickLblPos val="nextTo"/>
        <c:crossAx val="10773081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Лист2!$B$271</c:f>
              <c:strCache>
                <c:ptCount val="1"/>
                <c:pt idx="0">
                  <c:v> Уточненный план</c:v>
                </c:pt>
              </c:strCache>
            </c:strRef>
          </c:tx>
          <c:dLbls>
            <c:showVal val="1"/>
          </c:dLbls>
          <c:cat>
            <c:strRef>
              <c:f>Лист2!$A$272:$A$286</c:f>
              <c:strCache>
                <c:ptCount val="2"/>
                <c:pt idx="0">
                  <c:v>ДОТАЦИИ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Лист2!$B$272:$B$286</c:f>
              <c:numCache>
                <c:formatCode>#,##0.0</c:formatCode>
                <c:ptCount val="2"/>
                <c:pt idx="0">
                  <c:v>13357</c:v>
                </c:pt>
                <c:pt idx="1">
                  <c:v>234803.7</c:v>
                </c:pt>
              </c:numCache>
            </c:numRef>
          </c:val>
        </c:ser>
        <c:ser>
          <c:idx val="1"/>
          <c:order val="1"/>
          <c:tx>
            <c:strRef>
              <c:f>Лист2!$C$271</c:f>
              <c:strCache>
                <c:ptCount val="1"/>
                <c:pt idx="0">
                  <c:v>Фактическое исполнение</c:v>
                </c:pt>
              </c:strCache>
            </c:strRef>
          </c:tx>
          <c:dLbls>
            <c:dLbl>
              <c:idx val="0"/>
              <c:layout>
                <c:manualLayout>
                  <c:x val="3.333333333333334E-2"/>
                  <c:y val="-4.6296296296295487E-3"/>
                </c:manualLayout>
              </c:layout>
              <c:showVal val="1"/>
            </c:dLbl>
            <c:showVal val="1"/>
          </c:dLbls>
          <c:cat>
            <c:strRef>
              <c:f>Лист2!$A$272:$A$286</c:f>
              <c:strCache>
                <c:ptCount val="2"/>
                <c:pt idx="0">
                  <c:v>ДОТАЦИИ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Лист2!$C$272:$C$286</c:f>
              <c:numCache>
                <c:formatCode>#,##0.0</c:formatCode>
                <c:ptCount val="2"/>
                <c:pt idx="0">
                  <c:v>13357</c:v>
                </c:pt>
                <c:pt idx="1">
                  <c:v>217137.9</c:v>
                </c:pt>
              </c:numCache>
            </c:numRef>
          </c:val>
        </c:ser>
        <c:axId val="107606016"/>
        <c:axId val="107607552"/>
      </c:barChart>
      <c:catAx>
        <c:axId val="107606016"/>
        <c:scaling>
          <c:orientation val="minMax"/>
        </c:scaling>
        <c:axPos val="b"/>
        <c:tickLblPos val="nextTo"/>
        <c:crossAx val="107607552"/>
        <c:crosses val="autoZero"/>
        <c:auto val="1"/>
        <c:lblAlgn val="ctr"/>
        <c:lblOffset val="100"/>
      </c:catAx>
      <c:valAx>
        <c:axId val="107607552"/>
        <c:scaling>
          <c:orientation val="minMax"/>
        </c:scaling>
        <c:axPos val="l"/>
        <c:majorGridlines/>
        <c:numFmt formatCode="#,##0.0" sourceLinked="1"/>
        <c:tickLblPos val="nextTo"/>
        <c:crossAx val="10760601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Лист2!$A$230</c:f>
              <c:strCache>
                <c:ptCount val="1"/>
                <c:pt idx="0">
                  <c:v>Остаток на начало года</c:v>
                </c:pt>
              </c:strCache>
            </c:strRef>
          </c:tx>
          <c:dLbls>
            <c:showVal val="1"/>
          </c:dLbls>
          <c:cat>
            <c:numRef>
              <c:f>Лист2!$B$229:$F$229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Лист2!$B$230:$F$230</c:f>
              <c:numCache>
                <c:formatCode>General</c:formatCode>
                <c:ptCount val="5"/>
                <c:pt idx="0">
                  <c:v>146.80000000000001</c:v>
                </c:pt>
                <c:pt idx="1">
                  <c:v>124.4</c:v>
                </c:pt>
                <c:pt idx="2">
                  <c:v>80.5</c:v>
                </c:pt>
                <c:pt idx="3">
                  <c:v>68.7</c:v>
                </c:pt>
                <c:pt idx="4">
                  <c:v>1.7</c:v>
                </c:pt>
              </c:numCache>
            </c:numRef>
          </c:val>
        </c:ser>
        <c:ser>
          <c:idx val="1"/>
          <c:order val="1"/>
          <c:tx>
            <c:strRef>
              <c:f>Лист2!$A$231</c:f>
              <c:strCache>
                <c:ptCount val="1"/>
                <c:pt idx="0">
                  <c:v>Привлечено</c:v>
                </c:pt>
              </c:strCache>
            </c:strRef>
          </c:tx>
          <c:dLbls>
            <c:showVal val="1"/>
          </c:dLbls>
          <c:cat>
            <c:numRef>
              <c:f>Лист2!$B$229:$F$229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Лист2!$B$231:$F$231</c:f>
              <c:numCache>
                <c:formatCode>General</c:formatCode>
                <c:ptCount val="5"/>
                <c:pt idx="0">
                  <c:v>131.5</c:v>
                </c:pt>
                <c:pt idx="1">
                  <c:v>16.2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Лист2!$A$232</c:f>
              <c:strCache>
                <c:ptCount val="1"/>
                <c:pt idx="0">
                  <c:v>Погашено</c:v>
                </c:pt>
              </c:strCache>
            </c:strRef>
          </c:tx>
          <c:dLbls>
            <c:showVal val="1"/>
          </c:dLbls>
          <c:cat>
            <c:numRef>
              <c:f>Лист2!$B$229:$F$229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Лист2!$B$232:$F$232</c:f>
              <c:numCache>
                <c:formatCode>General</c:formatCode>
                <c:ptCount val="5"/>
                <c:pt idx="0">
                  <c:v>153.80000000000001</c:v>
                </c:pt>
                <c:pt idx="1">
                  <c:v>15.4</c:v>
                </c:pt>
                <c:pt idx="2">
                  <c:v>25.7</c:v>
                </c:pt>
                <c:pt idx="3">
                  <c:v>3.4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Лист2!$A$233</c:f>
              <c:strCache>
                <c:ptCount val="1"/>
                <c:pt idx="0">
                  <c:v>Списано</c:v>
                </c:pt>
              </c:strCache>
            </c:strRef>
          </c:tx>
          <c:dLbls>
            <c:showVal val="1"/>
          </c:dLbls>
          <c:cat>
            <c:numRef>
              <c:f>Лист2!$B$229:$F$229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Лист2!$B$233:$F$233</c:f>
              <c:numCache>
                <c:formatCode>General</c:formatCode>
                <c:ptCount val="5"/>
                <c:pt idx="0">
                  <c:v>0.1</c:v>
                </c:pt>
                <c:pt idx="1">
                  <c:v>44.7</c:v>
                </c:pt>
                <c:pt idx="2">
                  <c:v>1.1000000000000001</c:v>
                </c:pt>
                <c:pt idx="3">
                  <c:v>63.6</c:v>
                </c:pt>
                <c:pt idx="4">
                  <c:v>1.6800000000000004</c:v>
                </c:pt>
              </c:numCache>
            </c:numRef>
          </c:val>
        </c:ser>
        <c:ser>
          <c:idx val="4"/>
          <c:order val="4"/>
          <c:tx>
            <c:strRef>
              <c:f>Лист2!$A$234</c:f>
              <c:strCache>
                <c:ptCount val="1"/>
                <c:pt idx="0">
                  <c:v>Остаток на конец года</c:v>
                </c:pt>
              </c:strCache>
            </c:strRef>
          </c:tx>
          <c:dLbls>
            <c:dLbl>
              <c:idx val="4"/>
              <c:layout>
                <c:manualLayout>
                  <c:x val="1.5065807923523586E-3"/>
                  <c:y val="-3.0555341694896179E-2"/>
                </c:manualLayout>
              </c:layout>
              <c:showVal val="1"/>
            </c:dLbl>
            <c:showVal val="1"/>
          </c:dLbls>
          <c:cat>
            <c:numRef>
              <c:f>Лист2!$B$229:$F$229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Лист2!$B$234:$F$234</c:f>
              <c:numCache>
                <c:formatCode>General</c:formatCode>
                <c:ptCount val="5"/>
                <c:pt idx="0">
                  <c:v>124.4</c:v>
                </c:pt>
                <c:pt idx="1">
                  <c:v>80.5</c:v>
                </c:pt>
                <c:pt idx="2">
                  <c:v>68.7</c:v>
                </c:pt>
                <c:pt idx="3">
                  <c:v>1.7</c:v>
                </c:pt>
                <c:pt idx="4">
                  <c:v>2.0000000000000007E-2</c:v>
                </c:pt>
              </c:numCache>
            </c:numRef>
          </c:val>
        </c:ser>
        <c:axId val="107862272"/>
        <c:axId val="107937792"/>
      </c:barChart>
      <c:catAx>
        <c:axId val="107862272"/>
        <c:scaling>
          <c:orientation val="minMax"/>
        </c:scaling>
        <c:axPos val="b"/>
        <c:numFmt formatCode="General" sourceLinked="1"/>
        <c:tickLblPos val="nextTo"/>
        <c:crossAx val="107937792"/>
        <c:crosses val="autoZero"/>
        <c:auto val="1"/>
        <c:lblAlgn val="ctr"/>
        <c:lblOffset val="100"/>
      </c:catAx>
      <c:valAx>
        <c:axId val="107937792"/>
        <c:scaling>
          <c:orientation val="minMax"/>
        </c:scaling>
        <c:axPos val="l"/>
        <c:majorGridlines/>
        <c:numFmt formatCode="General" sourceLinked="1"/>
        <c:tickLblPos val="nextTo"/>
        <c:crossAx val="10786227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Лист2!$A$170</c:f>
              <c:strCache>
                <c:ptCount val="1"/>
                <c:pt idx="0">
                  <c:v>на начало года</c:v>
                </c:pt>
              </c:strCache>
            </c:strRef>
          </c:tx>
          <c:dLbls>
            <c:showVal val="1"/>
          </c:dLbls>
          <c:cat>
            <c:numRef>
              <c:f>Лист2!$B$169:$F$169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Лист2!$B$170:$F$170</c:f>
              <c:numCache>
                <c:formatCode>General</c:formatCode>
                <c:ptCount val="5"/>
                <c:pt idx="0">
                  <c:v>16.5</c:v>
                </c:pt>
                <c:pt idx="1">
                  <c:v>5.9</c:v>
                </c:pt>
                <c:pt idx="2">
                  <c:v>5.7</c:v>
                </c:pt>
                <c:pt idx="3">
                  <c:v>4.0999999999999996</c:v>
                </c:pt>
                <c:pt idx="4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Лист2!$A$171</c:f>
              <c:strCache>
                <c:ptCount val="1"/>
                <c:pt idx="0">
                  <c:v>на конец года</c:v>
                </c:pt>
              </c:strCache>
            </c:strRef>
          </c:tx>
          <c:dLbls>
            <c:showVal val="1"/>
          </c:dLbls>
          <c:cat>
            <c:numRef>
              <c:f>Лист2!$B$169:$F$169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Лист2!$B$171:$F$171</c:f>
              <c:numCache>
                <c:formatCode>General</c:formatCode>
                <c:ptCount val="5"/>
                <c:pt idx="0">
                  <c:v>5.9</c:v>
                </c:pt>
                <c:pt idx="1">
                  <c:v>5.7</c:v>
                </c:pt>
                <c:pt idx="2">
                  <c:v>5.2</c:v>
                </c:pt>
                <c:pt idx="3">
                  <c:v>3.4</c:v>
                </c:pt>
                <c:pt idx="4">
                  <c:v>4.5</c:v>
                </c:pt>
              </c:numCache>
            </c:numRef>
          </c:val>
        </c:ser>
        <c:marker val="1"/>
        <c:axId val="107963904"/>
        <c:axId val="107965440"/>
      </c:lineChart>
      <c:catAx>
        <c:axId val="107963904"/>
        <c:scaling>
          <c:orientation val="minMax"/>
        </c:scaling>
        <c:axPos val="b"/>
        <c:numFmt formatCode="General" sourceLinked="1"/>
        <c:tickLblPos val="nextTo"/>
        <c:crossAx val="107965440"/>
        <c:crosses val="autoZero"/>
        <c:auto val="1"/>
        <c:lblAlgn val="ctr"/>
        <c:lblOffset val="100"/>
      </c:catAx>
      <c:valAx>
        <c:axId val="107965440"/>
        <c:scaling>
          <c:orientation val="minMax"/>
        </c:scaling>
        <c:axPos val="l"/>
        <c:majorGridlines/>
        <c:numFmt formatCode="General" sourceLinked="1"/>
        <c:tickLblPos val="nextTo"/>
        <c:crossAx val="10796390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8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9A921-596D-49B3-9F49-1DFDC3D86D0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3B3C55-FBC8-4808-BB74-EF2FC639E88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/>
          <a:lightRig rig="flat" dir="t"/>
        </a:scene3d>
        <a:sp3d>
          <a:bevelT w="63500" h="25400" prst="angle"/>
        </a:sp3d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социальной стабильности,  повышение материального уровня жизни населения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A53DE2-CBA1-4A37-8000-5B41C1CB9F62}" type="parTrans" cxnId="{3ADC632E-1C2E-4281-9728-B49DC2070C1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29387FB-B9BC-426A-BFAB-6D2C2A39C37B}" type="sibTrans" cxnId="{3ADC632E-1C2E-4281-9728-B49DC2070C1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4CBD9D3-552A-4D27-BB70-90DBD49A088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сбалансированности, устойчивости и стабильности бюджета при безусловном исполнении действующих расходных обязательств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48B2B0C-D1E0-4229-8A3F-AFDB7BE66F0A}" type="parTrans" cxnId="{DA864D35-85F6-458C-8D8A-A284BD1614D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4823224-1E6A-4BBF-BD9F-789F258E6185}" type="sibTrans" cxnId="{DA864D35-85F6-458C-8D8A-A284BD1614D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76EA626-90A3-4018-A861-27879D278D5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условий для привлечения инвестиций в экономику района</a:t>
          </a:r>
          <a:endParaRPr lang="ru-RU" sz="1400" b="1" i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462583-5498-4531-A599-EAEB66542BBF}" type="parTrans" cxnId="{4CE33C98-19DC-4EEF-9F65-9B6E6BE6E70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CDF1C99-74B2-4FCB-9328-B60629566393}" type="sibTrans" cxnId="{4CE33C98-19DC-4EEF-9F65-9B6E6BE6E70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FC64CCF-9DFE-4925-B112-E089462CC9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и оптимизация налоговой нагрузки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0631DBE-80B4-4DD4-B164-C12EF4983978}" type="parTrans" cxnId="{A26F3F38-297E-41AA-A008-FD7CE522620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14B7BCD-78BB-4C9D-81E4-EEB36D3A2D77}" type="sibTrans" cxnId="{A26F3F38-297E-41AA-A008-FD7CE522620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70594B3-0C05-4728-8D9C-DBDD30CCCA2D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муниципальных услуг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54CCCC8-31AB-4B5B-9DE3-013D8D3F4477}" type="parTrans" cxnId="{D7AF8AFE-F940-4344-B4A7-36048277FD8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AB805D83-51CA-44C6-88EB-986E260696CC}" type="sibTrans" cxnId="{D7AF8AFE-F940-4344-B4A7-36048277FD8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3EDC532-2EAB-40A1-B377-6F42143EE260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Совершенствование форм муниципального финансового контроля с использованием механизмов контроля, ориентированного на определение результативности и эффективности бюджетных расходов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1E939D-C503-49EA-8447-B7F20A3A5503}" type="parTrans" cxnId="{B848BC6A-78D5-460F-B518-81217DADE43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8C75F77-6022-4766-8AA5-8E94F3B03AF8}" type="sibTrans" cxnId="{B848BC6A-78D5-460F-B518-81217DADE43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DD1AB90-DFEE-473A-A538-A89F869A9CC7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и прозрачности управления финансами,  обеспечение прозрачности и открытости бюджета района  и бюджетного процесса для общества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D5F0F7-C7EF-4460-92F6-A7AB06290D96}" type="parTrans" cxnId="{427D8AA1-E137-4E17-89DE-525E99A48DE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FA15067-5809-4A5D-A37A-16183494954A}" type="sibTrans" cxnId="{427D8AA1-E137-4E17-89DE-525E99A48DE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8046344-4808-4C0C-92E5-2A2D4B1388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Расширение самостоятельности муниципальных учреждений и повышение ответственности за эффективность бюджетных расходов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18D295F-243F-4668-BB2F-F9073A0615F4}" type="sibTrans" cxnId="{3A77D478-C755-4586-870F-80C4823A754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217BA52-EF25-4CC7-8120-27F604E3C3D1}" type="parTrans" cxnId="{3A77D478-C755-4586-870F-80C4823A754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404B364-A7DA-4BF2-8031-F7530CB0DDC6}" type="pres">
      <dgm:prSet presAssocID="{5A19A921-596D-49B3-9F49-1DFDC3D86D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C20B8-31CD-47B7-9B9C-E7A033927ACE}" type="pres">
      <dgm:prSet presAssocID="{0C3B3C55-FBC8-4808-BB74-EF2FC639E88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B95AF-FF78-490B-98A1-05D699882101}" type="pres">
      <dgm:prSet presAssocID="{D29387FB-B9BC-426A-BFAB-6D2C2A39C37B}" presName="spacer" presStyleCnt="0"/>
      <dgm:spPr/>
    </dgm:pt>
    <dgm:pt modelId="{212CE794-F23C-4DC5-8D4B-90FC03EE7B31}" type="pres">
      <dgm:prSet presAssocID="{B4CBD9D3-552A-4D27-BB70-90DBD49A088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FF3AB-B2C8-4614-8BF5-6CC3928AB8B2}" type="pres">
      <dgm:prSet presAssocID="{F4823224-1E6A-4BBF-BD9F-789F258E6185}" presName="spacer" presStyleCnt="0"/>
      <dgm:spPr/>
    </dgm:pt>
    <dgm:pt modelId="{EBE066F1-BCE4-4B57-B5F6-B8DCF9FCB4DF}" type="pres">
      <dgm:prSet presAssocID="{576EA626-90A3-4018-A861-27879D278D5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F7B4F-17F6-4999-941B-D360C5C29F7C}" type="pres">
      <dgm:prSet presAssocID="{BCDF1C99-74B2-4FCB-9328-B60629566393}" presName="spacer" presStyleCnt="0"/>
      <dgm:spPr/>
    </dgm:pt>
    <dgm:pt modelId="{122CE06F-1841-40D0-9FA0-502EFBE199EF}" type="pres">
      <dgm:prSet presAssocID="{7FC64CCF-9DFE-4925-B112-E089462CC90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242B7-39AB-49B5-9881-AA331F965E58}" type="pres">
      <dgm:prSet presAssocID="{414B7BCD-78BB-4C9D-81E4-EEB36D3A2D77}" presName="spacer" presStyleCnt="0"/>
      <dgm:spPr/>
    </dgm:pt>
    <dgm:pt modelId="{37E30C1A-8437-419F-9FD1-65330B16298E}" type="pres">
      <dgm:prSet presAssocID="{F70594B3-0C05-4728-8D9C-DBDD30CCCA2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AC927-ACBE-405B-9E33-25B7D6C4EBA6}" type="pres">
      <dgm:prSet presAssocID="{AB805D83-51CA-44C6-88EB-986E260696CC}" presName="spacer" presStyleCnt="0"/>
      <dgm:spPr/>
    </dgm:pt>
    <dgm:pt modelId="{22AD17BD-99AA-4FF8-A5F0-B949FE0E6245}" type="pres">
      <dgm:prSet presAssocID="{98046344-4808-4C0C-92E5-2A2D4B13886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9BFB6-DD77-4427-9E6C-904D8C248B53}" type="pres">
      <dgm:prSet presAssocID="{518D295F-243F-4668-BB2F-F9073A0615F4}" presName="spacer" presStyleCnt="0"/>
      <dgm:spPr/>
    </dgm:pt>
    <dgm:pt modelId="{4F0F43A2-9AAD-4391-9DD2-959FF1BD86B0}" type="pres">
      <dgm:prSet presAssocID="{43EDC532-2EAB-40A1-B377-6F42143EE26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05FF0-DD6C-4693-B70D-016ACD9DB555}" type="pres">
      <dgm:prSet presAssocID="{38C75F77-6022-4766-8AA5-8E94F3B03AF8}" presName="spacer" presStyleCnt="0"/>
      <dgm:spPr/>
    </dgm:pt>
    <dgm:pt modelId="{C36D8351-AC1D-44D8-A66C-FCD32E965B46}" type="pres">
      <dgm:prSet presAssocID="{CDD1AB90-DFEE-473A-A538-A89F869A9CC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596B4-27FF-4ECC-BB32-F844A8490F72}" type="presOf" srcId="{B4CBD9D3-552A-4D27-BB70-90DBD49A0886}" destId="{212CE794-F23C-4DC5-8D4B-90FC03EE7B31}" srcOrd="0" destOrd="0" presId="urn:microsoft.com/office/officeart/2005/8/layout/vList2"/>
    <dgm:cxn modelId="{A161F6E7-D237-42CE-B95C-CAC8FEA876D5}" type="presOf" srcId="{0C3B3C55-FBC8-4808-BB74-EF2FC639E884}" destId="{3C5C20B8-31CD-47B7-9B9C-E7A033927ACE}" srcOrd="0" destOrd="0" presId="urn:microsoft.com/office/officeart/2005/8/layout/vList2"/>
    <dgm:cxn modelId="{427D8AA1-E137-4E17-89DE-525E99A48DE2}" srcId="{5A19A921-596D-49B3-9F49-1DFDC3D86D04}" destId="{CDD1AB90-DFEE-473A-A538-A89F869A9CC7}" srcOrd="7" destOrd="0" parTransId="{24D5F0F7-C7EF-4460-92F6-A7AB06290D96}" sibTransId="{8FA15067-5809-4A5D-A37A-16183494954A}"/>
    <dgm:cxn modelId="{7FF3E3EF-41C8-4A8A-8B81-DC6D3508062A}" type="presOf" srcId="{F70594B3-0C05-4728-8D9C-DBDD30CCCA2D}" destId="{37E30C1A-8437-419F-9FD1-65330B16298E}" srcOrd="0" destOrd="0" presId="urn:microsoft.com/office/officeart/2005/8/layout/vList2"/>
    <dgm:cxn modelId="{3ADC632E-1C2E-4281-9728-B49DC2070C1E}" srcId="{5A19A921-596D-49B3-9F49-1DFDC3D86D04}" destId="{0C3B3C55-FBC8-4808-BB74-EF2FC639E884}" srcOrd="0" destOrd="0" parTransId="{08A53DE2-CBA1-4A37-8000-5B41C1CB9F62}" sibTransId="{D29387FB-B9BC-426A-BFAB-6D2C2A39C37B}"/>
    <dgm:cxn modelId="{3A77D478-C755-4586-870F-80C4823A754D}" srcId="{5A19A921-596D-49B3-9F49-1DFDC3D86D04}" destId="{98046344-4808-4C0C-92E5-2A2D4B138861}" srcOrd="5" destOrd="0" parTransId="{9217BA52-EF25-4CC7-8120-27F604E3C3D1}" sibTransId="{518D295F-243F-4668-BB2F-F9073A0615F4}"/>
    <dgm:cxn modelId="{2ADC8906-82E1-4C04-BA07-F8E66EB93658}" type="presOf" srcId="{5A19A921-596D-49B3-9F49-1DFDC3D86D04}" destId="{D404B364-A7DA-4BF2-8031-F7530CB0DDC6}" srcOrd="0" destOrd="0" presId="urn:microsoft.com/office/officeart/2005/8/layout/vList2"/>
    <dgm:cxn modelId="{D7AF8AFE-F940-4344-B4A7-36048277FD8F}" srcId="{5A19A921-596D-49B3-9F49-1DFDC3D86D04}" destId="{F70594B3-0C05-4728-8D9C-DBDD30CCCA2D}" srcOrd="4" destOrd="0" parTransId="{D54CCCC8-31AB-4B5B-9DE3-013D8D3F4477}" sibTransId="{AB805D83-51CA-44C6-88EB-986E260696CC}"/>
    <dgm:cxn modelId="{4CE33C98-19DC-4EEF-9F65-9B6E6BE6E702}" srcId="{5A19A921-596D-49B3-9F49-1DFDC3D86D04}" destId="{576EA626-90A3-4018-A861-27879D278D5D}" srcOrd="2" destOrd="0" parTransId="{DE462583-5498-4531-A599-EAEB66542BBF}" sibTransId="{BCDF1C99-74B2-4FCB-9328-B60629566393}"/>
    <dgm:cxn modelId="{A26F3F38-297E-41AA-A008-FD7CE5226205}" srcId="{5A19A921-596D-49B3-9F49-1DFDC3D86D04}" destId="{7FC64CCF-9DFE-4925-B112-E089462CC900}" srcOrd="3" destOrd="0" parTransId="{A0631DBE-80B4-4DD4-B164-C12EF4983978}" sibTransId="{414B7BCD-78BB-4C9D-81E4-EEB36D3A2D77}"/>
    <dgm:cxn modelId="{35B53CF6-881F-44D2-8045-05BB762BE452}" type="presOf" srcId="{7FC64CCF-9DFE-4925-B112-E089462CC900}" destId="{122CE06F-1841-40D0-9FA0-502EFBE199EF}" srcOrd="0" destOrd="0" presId="urn:microsoft.com/office/officeart/2005/8/layout/vList2"/>
    <dgm:cxn modelId="{B848BC6A-78D5-460F-B518-81217DADE431}" srcId="{5A19A921-596D-49B3-9F49-1DFDC3D86D04}" destId="{43EDC532-2EAB-40A1-B377-6F42143EE260}" srcOrd="6" destOrd="0" parTransId="{7F1E939D-C503-49EA-8447-B7F20A3A5503}" sibTransId="{38C75F77-6022-4766-8AA5-8E94F3B03AF8}"/>
    <dgm:cxn modelId="{3FB6A6C9-783A-4074-B433-7D2474BB72FF}" type="presOf" srcId="{CDD1AB90-DFEE-473A-A538-A89F869A9CC7}" destId="{C36D8351-AC1D-44D8-A66C-FCD32E965B46}" srcOrd="0" destOrd="0" presId="urn:microsoft.com/office/officeart/2005/8/layout/vList2"/>
    <dgm:cxn modelId="{CD0D0A9A-2844-415E-B3AD-7AA244543D94}" type="presOf" srcId="{43EDC532-2EAB-40A1-B377-6F42143EE260}" destId="{4F0F43A2-9AAD-4391-9DD2-959FF1BD86B0}" srcOrd="0" destOrd="0" presId="urn:microsoft.com/office/officeart/2005/8/layout/vList2"/>
    <dgm:cxn modelId="{4C2D02A5-159B-4B1E-8FB4-6F366E4C3DC0}" type="presOf" srcId="{576EA626-90A3-4018-A861-27879D278D5D}" destId="{EBE066F1-BCE4-4B57-B5F6-B8DCF9FCB4DF}" srcOrd="0" destOrd="0" presId="urn:microsoft.com/office/officeart/2005/8/layout/vList2"/>
    <dgm:cxn modelId="{D994AB18-C51C-4DEA-8656-F364F7A831AD}" type="presOf" srcId="{98046344-4808-4C0C-92E5-2A2D4B138861}" destId="{22AD17BD-99AA-4FF8-A5F0-B949FE0E6245}" srcOrd="0" destOrd="0" presId="urn:microsoft.com/office/officeart/2005/8/layout/vList2"/>
    <dgm:cxn modelId="{DA864D35-85F6-458C-8D8A-A284BD1614D4}" srcId="{5A19A921-596D-49B3-9F49-1DFDC3D86D04}" destId="{B4CBD9D3-552A-4D27-BB70-90DBD49A0886}" srcOrd="1" destOrd="0" parTransId="{848B2B0C-D1E0-4229-8A3F-AFDB7BE66F0A}" sibTransId="{F4823224-1E6A-4BBF-BD9F-789F258E6185}"/>
    <dgm:cxn modelId="{0767CCDE-16EA-4F41-A611-2C381069047A}" type="presParOf" srcId="{D404B364-A7DA-4BF2-8031-F7530CB0DDC6}" destId="{3C5C20B8-31CD-47B7-9B9C-E7A033927ACE}" srcOrd="0" destOrd="0" presId="urn:microsoft.com/office/officeart/2005/8/layout/vList2"/>
    <dgm:cxn modelId="{6424B1A4-F3CD-4FC1-B891-3CB0FB3D2569}" type="presParOf" srcId="{D404B364-A7DA-4BF2-8031-F7530CB0DDC6}" destId="{41BB95AF-FF78-490B-98A1-05D699882101}" srcOrd="1" destOrd="0" presId="urn:microsoft.com/office/officeart/2005/8/layout/vList2"/>
    <dgm:cxn modelId="{339C4538-7E8B-454C-8A08-E39327B8460B}" type="presParOf" srcId="{D404B364-A7DA-4BF2-8031-F7530CB0DDC6}" destId="{212CE794-F23C-4DC5-8D4B-90FC03EE7B31}" srcOrd="2" destOrd="0" presId="urn:microsoft.com/office/officeart/2005/8/layout/vList2"/>
    <dgm:cxn modelId="{B0478FF3-4F5A-4D6D-A804-CD4B5DC5E833}" type="presParOf" srcId="{D404B364-A7DA-4BF2-8031-F7530CB0DDC6}" destId="{257FF3AB-B2C8-4614-8BF5-6CC3928AB8B2}" srcOrd="3" destOrd="0" presId="urn:microsoft.com/office/officeart/2005/8/layout/vList2"/>
    <dgm:cxn modelId="{9AD108C4-6369-494A-86C8-DB50FF47EA02}" type="presParOf" srcId="{D404B364-A7DA-4BF2-8031-F7530CB0DDC6}" destId="{EBE066F1-BCE4-4B57-B5F6-B8DCF9FCB4DF}" srcOrd="4" destOrd="0" presId="urn:microsoft.com/office/officeart/2005/8/layout/vList2"/>
    <dgm:cxn modelId="{0311A286-67F8-40C4-8623-8A2434A4E8EB}" type="presParOf" srcId="{D404B364-A7DA-4BF2-8031-F7530CB0DDC6}" destId="{D2AF7B4F-17F6-4999-941B-D360C5C29F7C}" srcOrd="5" destOrd="0" presId="urn:microsoft.com/office/officeart/2005/8/layout/vList2"/>
    <dgm:cxn modelId="{A139319F-BE66-4175-8DF6-5D9708F47236}" type="presParOf" srcId="{D404B364-A7DA-4BF2-8031-F7530CB0DDC6}" destId="{122CE06F-1841-40D0-9FA0-502EFBE199EF}" srcOrd="6" destOrd="0" presId="urn:microsoft.com/office/officeart/2005/8/layout/vList2"/>
    <dgm:cxn modelId="{6379E860-058F-4358-849F-0F077A028551}" type="presParOf" srcId="{D404B364-A7DA-4BF2-8031-F7530CB0DDC6}" destId="{FE1242B7-39AB-49B5-9881-AA331F965E58}" srcOrd="7" destOrd="0" presId="urn:microsoft.com/office/officeart/2005/8/layout/vList2"/>
    <dgm:cxn modelId="{A4A02C29-3913-4557-96FB-3AA2EBDF0937}" type="presParOf" srcId="{D404B364-A7DA-4BF2-8031-F7530CB0DDC6}" destId="{37E30C1A-8437-419F-9FD1-65330B16298E}" srcOrd="8" destOrd="0" presId="urn:microsoft.com/office/officeart/2005/8/layout/vList2"/>
    <dgm:cxn modelId="{08EF8306-0FF2-4DC1-B228-B427B1F6D2CC}" type="presParOf" srcId="{D404B364-A7DA-4BF2-8031-F7530CB0DDC6}" destId="{D3CAC927-ACBE-405B-9E33-25B7D6C4EBA6}" srcOrd="9" destOrd="0" presId="urn:microsoft.com/office/officeart/2005/8/layout/vList2"/>
    <dgm:cxn modelId="{CA72B5D9-6BDD-49EC-9D27-24E2328B7410}" type="presParOf" srcId="{D404B364-A7DA-4BF2-8031-F7530CB0DDC6}" destId="{22AD17BD-99AA-4FF8-A5F0-B949FE0E6245}" srcOrd="10" destOrd="0" presId="urn:microsoft.com/office/officeart/2005/8/layout/vList2"/>
    <dgm:cxn modelId="{2B1DEB94-E173-4B8A-AEEE-EAC3BB368AE6}" type="presParOf" srcId="{D404B364-A7DA-4BF2-8031-F7530CB0DDC6}" destId="{3579BFB6-DD77-4427-9E6C-904D8C248B53}" srcOrd="11" destOrd="0" presId="urn:microsoft.com/office/officeart/2005/8/layout/vList2"/>
    <dgm:cxn modelId="{75B697E0-E752-48DE-8C28-E919BF301C62}" type="presParOf" srcId="{D404B364-A7DA-4BF2-8031-F7530CB0DDC6}" destId="{4F0F43A2-9AAD-4391-9DD2-959FF1BD86B0}" srcOrd="12" destOrd="0" presId="urn:microsoft.com/office/officeart/2005/8/layout/vList2"/>
    <dgm:cxn modelId="{669E32E3-3973-4B05-B220-263453D5FDB6}" type="presParOf" srcId="{D404B364-A7DA-4BF2-8031-F7530CB0DDC6}" destId="{4F405FF0-DD6C-4693-B70D-016ACD9DB555}" srcOrd="13" destOrd="0" presId="urn:microsoft.com/office/officeart/2005/8/layout/vList2"/>
    <dgm:cxn modelId="{5472E371-0F1D-4985-B0B2-47866E750D80}" type="presParOf" srcId="{D404B364-A7DA-4BF2-8031-F7530CB0DDC6}" destId="{C36D8351-AC1D-44D8-A66C-FCD32E965B46}" srcOrd="1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1263B-FB70-49D8-8FBE-B7EA919FFAE6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B58F8DA-27D7-4D77-8C3F-FEEBBF42E2A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916,7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A081773-1B52-4703-B462-8FED3B5D4AEB}" type="parTrans" cxnId="{3DD91200-96C4-4517-A02C-D210F4ABC46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18F1DDC-9D8C-438A-8771-975148F757FE}" type="sibTrans" cxnId="{3DD91200-96C4-4517-A02C-D210F4ABC46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BDE6B4E-02A1-43A3-8739-885751BB031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909,7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F9A474-EE99-438D-931A-4E7A2CF99A3D}" type="parTrans" cxnId="{0104CF03-D20B-4AF0-A55B-0F19B4DB9639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0415B95-CDD5-4A3F-90DB-9136D0DBB267}" type="sibTrans" cxnId="{0104CF03-D20B-4AF0-A55B-0F19B4DB9639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CA196AA-4B8E-47F5-BBF1-B778869B7E12}">
      <dgm:prSet phldrT="[Текст]" custT="1"/>
      <dgm:spPr/>
      <dgm:t>
        <a:bodyPr/>
        <a:lstStyle/>
        <a:p>
          <a:r>
            <a:rPr lang="ru-RU" sz="1500" noProof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</a:p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7,0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B834D56-B1F4-41C1-B8FA-7F2B4A7518B0}" type="parTrans" cxnId="{E8D5584F-8D11-4FF7-96C4-7482ECB2C16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A902D8E-51C0-4133-8755-DD78B05CE95D}" type="sibTrans" cxnId="{E8D5584F-8D11-4FF7-96C4-7482ECB2C16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4A9FEAF-ADAD-42DB-AA2D-BCEFA07B9BE3}" type="pres">
      <dgm:prSet presAssocID="{9F81263B-FB70-49D8-8FBE-B7EA919FFA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2F7BD-4552-4ACD-8CCB-AAFA8099C5C5}" type="pres">
      <dgm:prSet presAssocID="{4B58F8DA-27D7-4D77-8C3F-FEEBBF42E2AE}" presName="node" presStyleLbl="node1" presStyleIdx="0" presStyleCnt="3" custFlipHor="1" custScaleX="9953" custScaleY="12763" custLinFactNeighborX="5255" custLinFactNeighborY="11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802E-35A2-4028-88F6-A9779E97886D}" type="pres">
      <dgm:prSet presAssocID="{318F1DDC-9D8C-438A-8771-975148F757FE}" presName="sibTrans" presStyleCnt="0"/>
      <dgm:spPr/>
    </dgm:pt>
    <dgm:pt modelId="{EC57AC95-B56E-466B-916F-625C34CE346D}" type="pres">
      <dgm:prSet presAssocID="{1BDE6B4E-02A1-43A3-8739-885751BB031D}" presName="node" presStyleLbl="node1" presStyleIdx="1" presStyleCnt="3" custScaleX="9059" custScaleY="13986" custLinFactNeighborX="22802" custLinFactNeighborY="10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B7EFB-DB3C-4C1F-A53D-1D9CF0D9CE1C}" type="pres">
      <dgm:prSet presAssocID="{90415B95-CDD5-4A3F-90DB-9136D0DBB267}" presName="sibTrans" presStyleCnt="0"/>
      <dgm:spPr/>
    </dgm:pt>
    <dgm:pt modelId="{E58439A0-C351-41CD-AD0B-85C4513DE3D1}" type="pres">
      <dgm:prSet presAssocID="{BCA196AA-4B8E-47F5-BBF1-B778869B7E12}" presName="node" presStyleLbl="node1" presStyleIdx="2" presStyleCnt="3" custScaleX="14244" custScaleY="10726" custLinFactNeighborX="-16853" custLinFactNeighborY="48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5845B-9335-4234-AA81-DB1BCF7BFD4E}" type="presOf" srcId="{BCA196AA-4B8E-47F5-BBF1-B778869B7E12}" destId="{E58439A0-C351-41CD-AD0B-85C4513DE3D1}" srcOrd="0" destOrd="0" presId="urn:microsoft.com/office/officeart/2005/8/layout/default"/>
    <dgm:cxn modelId="{362887E0-F953-4085-8FC5-AA7084A50722}" type="presOf" srcId="{9F81263B-FB70-49D8-8FBE-B7EA919FFAE6}" destId="{54A9FEAF-ADAD-42DB-AA2D-BCEFA07B9BE3}" srcOrd="0" destOrd="0" presId="urn:microsoft.com/office/officeart/2005/8/layout/default"/>
    <dgm:cxn modelId="{2EFAA787-D148-48A8-8F40-C34C432653CC}" type="presOf" srcId="{1BDE6B4E-02A1-43A3-8739-885751BB031D}" destId="{EC57AC95-B56E-466B-916F-625C34CE346D}" srcOrd="0" destOrd="0" presId="urn:microsoft.com/office/officeart/2005/8/layout/default"/>
    <dgm:cxn modelId="{E8D5584F-8D11-4FF7-96C4-7482ECB2C16C}" srcId="{9F81263B-FB70-49D8-8FBE-B7EA919FFAE6}" destId="{BCA196AA-4B8E-47F5-BBF1-B778869B7E12}" srcOrd="2" destOrd="0" parTransId="{5B834D56-B1F4-41C1-B8FA-7F2B4A7518B0}" sibTransId="{DA902D8E-51C0-4133-8755-DD78B05CE95D}"/>
    <dgm:cxn modelId="{637D62E0-C7C6-49E3-AAF3-E33629ED02EE}" type="presOf" srcId="{4B58F8DA-27D7-4D77-8C3F-FEEBBF42E2AE}" destId="{BD42F7BD-4552-4ACD-8CCB-AAFA8099C5C5}" srcOrd="0" destOrd="0" presId="urn:microsoft.com/office/officeart/2005/8/layout/default"/>
    <dgm:cxn modelId="{0104CF03-D20B-4AF0-A55B-0F19B4DB9639}" srcId="{9F81263B-FB70-49D8-8FBE-B7EA919FFAE6}" destId="{1BDE6B4E-02A1-43A3-8739-885751BB031D}" srcOrd="1" destOrd="0" parTransId="{18F9A474-EE99-438D-931A-4E7A2CF99A3D}" sibTransId="{90415B95-CDD5-4A3F-90DB-9136D0DBB267}"/>
    <dgm:cxn modelId="{3DD91200-96C4-4517-A02C-D210F4ABC467}" srcId="{9F81263B-FB70-49D8-8FBE-B7EA919FFAE6}" destId="{4B58F8DA-27D7-4D77-8C3F-FEEBBF42E2AE}" srcOrd="0" destOrd="0" parTransId="{FA081773-1B52-4703-B462-8FED3B5D4AEB}" sibTransId="{318F1DDC-9D8C-438A-8771-975148F757FE}"/>
    <dgm:cxn modelId="{2FA4332F-F5A1-4E0A-B585-ABAB43078B8B}" type="presParOf" srcId="{54A9FEAF-ADAD-42DB-AA2D-BCEFA07B9BE3}" destId="{BD42F7BD-4552-4ACD-8CCB-AAFA8099C5C5}" srcOrd="0" destOrd="0" presId="urn:microsoft.com/office/officeart/2005/8/layout/default"/>
    <dgm:cxn modelId="{7230BA3C-7391-4C90-9EFE-EC40293E6049}" type="presParOf" srcId="{54A9FEAF-ADAD-42DB-AA2D-BCEFA07B9BE3}" destId="{3451802E-35A2-4028-88F6-A9779E97886D}" srcOrd="1" destOrd="0" presId="urn:microsoft.com/office/officeart/2005/8/layout/default"/>
    <dgm:cxn modelId="{9C7E2418-BADC-4185-A2D1-2E65AFC4DAB0}" type="presParOf" srcId="{54A9FEAF-ADAD-42DB-AA2D-BCEFA07B9BE3}" destId="{EC57AC95-B56E-466B-916F-625C34CE346D}" srcOrd="2" destOrd="0" presId="urn:microsoft.com/office/officeart/2005/8/layout/default"/>
    <dgm:cxn modelId="{3F98765E-1240-4522-A342-DEC0FC0B84DA}" type="presParOf" srcId="{54A9FEAF-ADAD-42DB-AA2D-BCEFA07B9BE3}" destId="{409B7EFB-DB3C-4C1F-A53D-1D9CF0D9CE1C}" srcOrd="3" destOrd="0" presId="urn:microsoft.com/office/officeart/2005/8/layout/default"/>
    <dgm:cxn modelId="{C6563FCD-0F91-453B-A194-74DCB76056BF}" type="presParOf" srcId="{54A9FEAF-ADAD-42DB-AA2D-BCEFA07B9BE3}" destId="{E58439A0-C351-41CD-AD0B-85C4513DE3D1}" srcOrd="4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25EE10-4BDA-4FBE-9A31-C8ED570B55D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1B032C4C-C9A2-4D0A-BAE4-9077D22219F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Подпрограмма «Развитие системы образования Новохоперского муниципального района» – 507,7 млн.рублей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044ECD9A-5A92-42C5-80A9-1DAEB21C7F8F}" type="parTrans" cxnId="{EA9F95DE-E6F7-4E1F-A17A-958F2282B7E7}">
      <dgm:prSet/>
      <dgm:spPr/>
      <dgm:t>
        <a:bodyPr/>
        <a:lstStyle/>
        <a:p>
          <a:endParaRPr lang="ru-RU"/>
        </a:p>
      </dgm:t>
    </dgm:pt>
    <dgm:pt modelId="{77F234A9-74DD-4B55-AA17-7FB18F4E6972}" type="sibTrans" cxnId="{EA9F95DE-E6F7-4E1F-A17A-958F2282B7E7}">
      <dgm:prSet/>
      <dgm:spPr/>
      <dgm:t>
        <a:bodyPr/>
        <a:lstStyle/>
        <a:p>
          <a:endParaRPr lang="ru-RU"/>
        </a:p>
      </dgm:t>
    </dgm:pt>
    <dgm:pt modelId="{4EF4195B-D322-4432-908E-3E3092E03083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Подпрограмма «Одаренные дети Новохоперского муниципального района» – 0,1 млн.рублей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6DB9002-1BF8-4638-A746-38A2D37CAD01}" type="parTrans" cxnId="{D41FFBA6-AC2B-406D-A254-DF52901279C9}">
      <dgm:prSet/>
      <dgm:spPr/>
      <dgm:t>
        <a:bodyPr/>
        <a:lstStyle/>
        <a:p>
          <a:endParaRPr lang="ru-RU"/>
        </a:p>
      </dgm:t>
    </dgm:pt>
    <dgm:pt modelId="{3740AD89-E413-44C1-AE0A-27C3E81F6EE2}" type="sibTrans" cxnId="{D41FFBA6-AC2B-406D-A254-DF52901279C9}">
      <dgm:prSet/>
      <dgm:spPr/>
      <dgm:t>
        <a:bodyPr/>
        <a:lstStyle/>
        <a:p>
          <a:endParaRPr lang="ru-RU"/>
        </a:p>
      </dgm:t>
    </dgm:pt>
    <dgm:pt modelId="{43929434-2D30-46A6-B7D5-57A900EEDD94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Подпрограмма «Дети сироты» – 21,9 млн.рублей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DA620FD-5775-4EA9-9CCA-CB2F855869D5}" type="parTrans" cxnId="{F9983028-5EDC-4DE9-8AFC-8B4BC027FC70}">
      <dgm:prSet/>
      <dgm:spPr/>
      <dgm:t>
        <a:bodyPr/>
        <a:lstStyle/>
        <a:p>
          <a:endParaRPr lang="ru-RU"/>
        </a:p>
      </dgm:t>
    </dgm:pt>
    <dgm:pt modelId="{DDE1D3BB-10C2-4BBD-B3AD-70C5039DB484}" type="sibTrans" cxnId="{F9983028-5EDC-4DE9-8AFC-8B4BC027FC70}">
      <dgm:prSet/>
      <dgm:spPr/>
      <dgm:t>
        <a:bodyPr/>
        <a:lstStyle/>
        <a:p>
          <a:endParaRPr lang="ru-RU"/>
        </a:p>
      </dgm:t>
    </dgm:pt>
    <dgm:pt modelId="{CB198C86-C95D-44C3-A644-3BBF66B627E8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Подпрограмма «Организация отдыха, оздоровления, занятости детей и подростков Новохоперского муниципального района» – 2,9 млн.рублей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86B42511-D7C1-44E2-B827-5CE6ADE11414}" type="parTrans" cxnId="{ABA82FAF-CB3E-4FB9-A397-C7FF6C522B02}">
      <dgm:prSet/>
      <dgm:spPr/>
      <dgm:t>
        <a:bodyPr/>
        <a:lstStyle/>
        <a:p>
          <a:endParaRPr lang="ru-RU"/>
        </a:p>
      </dgm:t>
    </dgm:pt>
    <dgm:pt modelId="{AEDF8C46-3934-48A0-A41A-A0EA2814FC18}" type="sibTrans" cxnId="{ABA82FAF-CB3E-4FB9-A397-C7FF6C522B02}">
      <dgm:prSet/>
      <dgm:spPr/>
      <dgm:t>
        <a:bodyPr/>
        <a:lstStyle/>
        <a:p>
          <a:endParaRPr lang="ru-RU"/>
        </a:p>
      </dgm:t>
    </dgm:pt>
    <dgm:pt modelId="{885BDB68-5C91-4586-992A-A4B1611BA075}" type="pres">
      <dgm:prSet presAssocID="{2925EE10-4BDA-4FBE-9A31-C8ED570B55D3}" presName="linearFlow" presStyleCnt="0">
        <dgm:presLayoutVars>
          <dgm:dir/>
          <dgm:resizeHandles val="exact"/>
        </dgm:presLayoutVars>
      </dgm:prSet>
      <dgm:spPr/>
    </dgm:pt>
    <dgm:pt modelId="{C3CD54F7-7A43-40A9-A9F2-8B5FC8D08ED7}" type="pres">
      <dgm:prSet presAssocID="{1B032C4C-C9A2-4D0A-BAE4-9077D22219F2}" presName="composite" presStyleCnt="0"/>
      <dgm:spPr/>
    </dgm:pt>
    <dgm:pt modelId="{03FDF797-11B9-41C7-B45D-FA0298210D90}" type="pres">
      <dgm:prSet presAssocID="{1B032C4C-C9A2-4D0A-BAE4-9077D22219F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0BA464-8833-46E6-B399-2453B008721C}" type="pres">
      <dgm:prSet presAssocID="{1B032C4C-C9A2-4D0A-BAE4-9077D22219F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3D0EA-59BE-421E-A5C4-657192C17287}" type="pres">
      <dgm:prSet presAssocID="{77F234A9-74DD-4B55-AA17-7FB18F4E6972}" presName="spacing" presStyleCnt="0"/>
      <dgm:spPr/>
    </dgm:pt>
    <dgm:pt modelId="{7E173841-07E7-41E0-B9D5-905BB9EDD5E6}" type="pres">
      <dgm:prSet presAssocID="{4EF4195B-D322-4432-908E-3E3092E03083}" presName="composite" presStyleCnt="0"/>
      <dgm:spPr/>
    </dgm:pt>
    <dgm:pt modelId="{C7340250-74C9-454E-BBF6-A4C25FF1536B}" type="pres">
      <dgm:prSet presAssocID="{4EF4195B-D322-4432-908E-3E3092E03083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AA24A5-E06F-49AB-8272-EAA196E5F109}" type="pres">
      <dgm:prSet presAssocID="{4EF4195B-D322-4432-908E-3E3092E0308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FA2BF-AFBA-491E-9F9B-9864AD97DE52}" type="pres">
      <dgm:prSet presAssocID="{3740AD89-E413-44C1-AE0A-27C3E81F6EE2}" presName="spacing" presStyleCnt="0"/>
      <dgm:spPr/>
    </dgm:pt>
    <dgm:pt modelId="{0E712281-0BBA-42E3-AF4A-D017EFF32B92}" type="pres">
      <dgm:prSet presAssocID="{CB198C86-C95D-44C3-A644-3BBF66B627E8}" presName="composite" presStyleCnt="0"/>
      <dgm:spPr/>
    </dgm:pt>
    <dgm:pt modelId="{D03F5B30-D876-4C24-99FC-44133CB5F060}" type="pres">
      <dgm:prSet presAssocID="{CB198C86-C95D-44C3-A644-3BBF66B627E8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573591-BC2A-42C6-B74A-3B635C377395}" type="pres">
      <dgm:prSet presAssocID="{CB198C86-C95D-44C3-A644-3BBF66B627E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04D8A-B8C0-4819-9DDC-000E7B835795}" type="pres">
      <dgm:prSet presAssocID="{AEDF8C46-3934-48A0-A41A-A0EA2814FC18}" presName="spacing" presStyleCnt="0"/>
      <dgm:spPr/>
    </dgm:pt>
    <dgm:pt modelId="{6686E932-ED8E-4CB2-836F-0E78A796441C}" type="pres">
      <dgm:prSet presAssocID="{43929434-2D30-46A6-B7D5-57A900EEDD94}" presName="composite" presStyleCnt="0"/>
      <dgm:spPr/>
    </dgm:pt>
    <dgm:pt modelId="{ED249842-1540-4391-9C56-FB1FF9D1BBB7}" type="pres">
      <dgm:prSet presAssocID="{43929434-2D30-46A6-B7D5-57A900EEDD94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8DD546C-591F-4C7E-93CA-C6F5F05477BE}" type="pres">
      <dgm:prSet presAssocID="{43929434-2D30-46A6-B7D5-57A900EEDD9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F95DE-E6F7-4E1F-A17A-958F2282B7E7}" srcId="{2925EE10-4BDA-4FBE-9A31-C8ED570B55D3}" destId="{1B032C4C-C9A2-4D0A-BAE4-9077D22219F2}" srcOrd="0" destOrd="0" parTransId="{044ECD9A-5A92-42C5-80A9-1DAEB21C7F8F}" sibTransId="{77F234A9-74DD-4B55-AA17-7FB18F4E6972}"/>
    <dgm:cxn modelId="{773FCCA2-6978-41FA-93FE-DA0D2AAAC832}" type="presOf" srcId="{CB198C86-C95D-44C3-A644-3BBF66B627E8}" destId="{D7573591-BC2A-42C6-B74A-3B635C377395}" srcOrd="0" destOrd="0" presId="urn:microsoft.com/office/officeart/2005/8/layout/vList3"/>
    <dgm:cxn modelId="{80CC0469-1C53-4C1A-A75A-9CD98086E030}" type="presOf" srcId="{4EF4195B-D322-4432-908E-3E3092E03083}" destId="{D3AA24A5-E06F-49AB-8272-EAA196E5F109}" srcOrd="0" destOrd="0" presId="urn:microsoft.com/office/officeart/2005/8/layout/vList3"/>
    <dgm:cxn modelId="{ABA82FAF-CB3E-4FB9-A397-C7FF6C522B02}" srcId="{2925EE10-4BDA-4FBE-9A31-C8ED570B55D3}" destId="{CB198C86-C95D-44C3-A644-3BBF66B627E8}" srcOrd="2" destOrd="0" parTransId="{86B42511-D7C1-44E2-B827-5CE6ADE11414}" sibTransId="{AEDF8C46-3934-48A0-A41A-A0EA2814FC18}"/>
    <dgm:cxn modelId="{BDE8AF42-1ACD-49EB-A12B-973E7D4F8793}" type="presOf" srcId="{1B032C4C-C9A2-4D0A-BAE4-9077D22219F2}" destId="{2B0BA464-8833-46E6-B399-2453B008721C}" srcOrd="0" destOrd="0" presId="urn:microsoft.com/office/officeart/2005/8/layout/vList3"/>
    <dgm:cxn modelId="{F9983028-5EDC-4DE9-8AFC-8B4BC027FC70}" srcId="{2925EE10-4BDA-4FBE-9A31-C8ED570B55D3}" destId="{43929434-2D30-46A6-B7D5-57A900EEDD94}" srcOrd="3" destOrd="0" parTransId="{2DA620FD-5775-4EA9-9CCA-CB2F855869D5}" sibTransId="{DDE1D3BB-10C2-4BBD-B3AD-70C5039DB484}"/>
    <dgm:cxn modelId="{43DFEDD0-12EF-4F67-9140-D9F760466C3A}" type="presOf" srcId="{2925EE10-4BDA-4FBE-9A31-C8ED570B55D3}" destId="{885BDB68-5C91-4586-992A-A4B1611BA075}" srcOrd="0" destOrd="0" presId="urn:microsoft.com/office/officeart/2005/8/layout/vList3"/>
    <dgm:cxn modelId="{32864D11-37C6-458F-82E7-0644C924EB53}" type="presOf" srcId="{43929434-2D30-46A6-B7D5-57A900EEDD94}" destId="{58DD546C-591F-4C7E-93CA-C6F5F05477BE}" srcOrd="0" destOrd="0" presId="urn:microsoft.com/office/officeart/2005/8/layout/vList3"/>
    <dgm:cxn modelId="{D41FFBA6-AC2B-406D-A254-DF52901279C9}" srcId="{2925EE10-4BDA-4FBE-9A31-C8ED570B55D3}" destId="{4EF4195B-D322-4432-908E-3E3092E03083}" srcOrd="1" destOrd="0" parTransId="{26DB9002-1BF8-4638-A746-38A2D37CAD01}" sibTransId="{3740AD89-E413-44C1-AE0A-27C3E81F6EE2}"/>
    <dgm:cxn modelId="{C4904EDA-D61F-462D-9660-033A69C77A86}" type="presParOf" srcId="{885BDB68-5C91-4586-992A-A4B1611BA075}" destId="{C3CD54F7-7A43-40A9-A9F2-8B5FC8D08ED7}" srcOrd="0" destOrd="0" presId="urn:microsoft.com/office/officeart/2005/8/layout/vList3"/>
    <dgm:cxn modelId="{2C75EC39-515F-4620-8EEF-059E97D40EC9}" type="presParOf" srcId="{C3CD54F7-7A43-40A9-A9F2-8B5FC8D08ED7}" destId="{03FDF797-11B9-41C7-B45D-FA0298210D90}" srcOrd="0" destOrd="0" presId="urn:microsoft.com/office/officeart/2005/8/layout/vList3"/>
    <dgm:cxn modelId="{CBF7B780-BCA7-4ADF-922E-097F3533D6E2}" type="presParOf" srcId="{C3CD54F7-7A43-40A9-A9F2-8B5FC8D08ED7}" destId="{2B0BA464-8833-46E6-B399-2453B008721C}" srcOrd="1" destOrd="0" presId="urn:microsoft.com/office/officeart/2005/8/layout/vList3"/>
    <dgm:cxn modelId="{3C774219-D053-458F-9A59-493ED142C238}" type="presParOf" srcId="{885BDB68-5C91-4586-992A-A4B1611BA075}" destId="{9383D0EA-59BE-421E-A5C4-657192C17287}" srcOrd="1" destOrd="0" presId="urn:microsoft.com/office/officeart/2005/8/layout/vList3"/>
    <dgm:cxn modelId="{68CBAE7C-8BEC-4637-BDF2-CE4FAAF29A6F}" type="presParOf" srcId="{885BDB68-5C91-4586-992A-A4B1611BA075}" destId="{7E173841-07E7-41E0-B9D5-905BB9EDD5E6}" srcOrd="2" destOrd="0" presId="urn:microsoft.com/office/officeart/2005/8/layout/vList3"/>
    <dgm:cxn modelId="{EA636B63-4B1D-4C29-B360-97679C0770E5}" type="presParOf" srcId="{7E173841-07E7-41E0-B9D5-905BB9EDD5E6}" destId="{C7340250-74C9-454E-BBF6-A4C25FF1536B}" srcOrd="0" destOrd="0" presId="urn:microsoft.com/office/officeart/2005/8/layout/vList3"/>
    <dgm:cxn modelId="{D5B0BDFA-234F-4037-BB2C-1E96CBBBD3BC}" type="presParOf" srcId="{7E173841-07E7-41E0-B9D5-905BB9EDD5E6}" destId="{D3AA24A5-E06F-49AB-8272-EAA196E5F109}" srcOrd="1" destOrd="0" presId="urn:microsoft.com/office/officeart/2005/8/layout/vList3"/>
    <dgm:cxn modelId="{EBA38C29-60BD-4074-AFF6-45C5A7F3B490}" type="presParOf" srcId="{885BDB68-5C91-4586-992A-A4B1611BA075}" destId="{D17FA2BF-AFBA-491E-9F9B-9864AD97DE52}" srcOrd="3" destOrd="0" presId="urn:microsoft.com/office/officeart/2005/8/layout/vList3"/>
    <dgm:cxn modelId="{142840DE-3538-4EBA-B76F-04F2BAD5D9E4}" type="presParOf" srcId="{885BDB68-5C91-4586-992A-A4B1611BA075}" destId="{0E712281-0BBA-42E3-AF4A-D017EFF32B92}" srcOrd="4" destOrd="0" presId="urn:microsoft.com/office/officeart/2005/8/layout/vList3"/>
    <dgm:cxn modelId="{6D162326-2532-4C05-8BF1-CC3E8A9A961B}" type="presParOf" srcId="{0E712281-0BBA-42E3-AF4A-D017EFF32B92}" destId="{D03F5B30-D876-4C24-99FC-44133CB5F060}" srcOrd="0" destOrd="0" presId="urn:microsoft.com/office/officeart/2005/8/layout/vList3"/>
    <dgm:cxn modelId="{9F5F59BF-853C-4BF8-9701-2336B9D1A564}" type="presParOf" srcId="{0E712281-0BBA-42E3-AF4A-D017EFF32B92}" destId="{D7573591-BC2A-42C6-B74A-3B635C377395}" srcOrd="1" destOrd="0" presId="urn:microsoft.com/office/officeart/2005/8/layout/vList3"/>
    <dgm:cxn modelId="{49675DC5-0449-4725-8F78-6B4BC7550C90}" type="presParOf" srcId="{885BDB68-5C91-4586-992A-A4B1611BA075}" destId="{6FD04D8A-B8C0-4819-9DDC-000E7B835795}" srcOrd="5" destOrd="0" presId="urn:microsoft.com/office/officeart/2005/8/layout/vList3"/>
    <dgm:cxn modelId="{EB5F5165-C550-47EF-8A29-7A101FC792D0}" type="presParOf" srcId="{885BDB68-5C91-4586-992A-A4B1611BA075}" destId="{6686E932-ED8E-4CB2-836F-0E78A796441C}" srcOrd="6" destOrd="0" presId="urn:microsoft.com/office/officeart/2005/8/layout/vList3"/>
    <dgm:cxn modelId="{C0C5975B-95C5-4B85-9A25-88E056AF7F22}" type="presParOf" srcId="{6686E932-ED8E-4CB2-836F-0E78A796441C}" destId="{ED249842-1540-4391-9C56-FB1FF9D1BBB7}" srcOrd="0" destOrd="0" presId="urn:microsoft.com/office/officeart/2005/8/layout/vList3"/>
    <dgm:cxn modelId="{E11215BB-7571-49AC-A9D5-9C77D6B7C4F2}" type="presParOf" srcId="{6686E932-ED8E-4CB2-836F-0E78A796441C}" destId="{58DD546C-591F-4C7E-93CA-C6F5F05477BE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4471D4-BEAA-4D92-A87E-5A89AD17F0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823845-7B6B-4DFC-A221-453196FAB64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Мероприятия в сфере повышения безопасности дорожного движения в сумме 0,01 млн.рублей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2B05E71-3B30-46FD-911D-05A9AB2031B4}" type="parTrans" cxnId="{E38BD649-F0AB-4F05-8C02-5569DC9C2C8A}">
      <dgm:prSet/>
      <dgm:spPr/>
      <dgm:t>
        <a:bodyPr/>
        <a:lstStyle/>
        <a:p>
          <a:endParaRPr lang="ru-RU"/>
        </a:p>
      </dgm:t>
    </dgm:pt>
    <dgm:pt modelId="{FE157065-5427-4CCD-9BF5-07FF1D7A92E8}" type="sibTrans" cxnId="{E38BD649-F0AB-4F05-8C02-5569DC9C2C8A}">
      <dgm:prSet/>
      <dgm:spPr/>
      <dgm:t>
        <a:bodyPr/>
        <a:lstStyle/>
        <a:p>
          <a:endParaRPr lang="ru-RU"/>
        </a:p>
      </dgm:t>
    </dgm:pt>
    <dgm:pt modelId="{1A0C4BB6-A764-4484-B787-F3A206BEAAF0}" type="pres">
      <dgm:prSet presAssocID="{AE4471D4-BEAA-4D92-A87E-5A89AD17F0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7C7AC-F998-4B68-865F-81858F7FADEB}" type="pres">
      <dgm:prSet presAssocID="{DD823845-7B6B-4DFC-A221-453196FAB64B}" presName="composite" presStyleCnt="0"/>
      <dgm:spPr/>
    </dgm:pt>
    <dgm:pt modelId="{02432F83-301A-4C05-A073-8F441D2B3ECE}" type="pres">
      <dgm:prSet presAssocID="{DD823845-7B6B-4DFC-A221-453196FAB64B}" presName="parTx" presStyleLbl="alignNode1" presStyleIdx="0" presStyleCnt="1" custLinFactNeighborX="7336" custLinFactNeighborY="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00FE7-8B74-46F1-9927-DAF1EC224A62}" type="pres">
      <dgm:prSet presAssocID="{DD823845-7B6B-4DFC-A221-453196FAB64B}" presName="desTx" presStyleLbl="alignAccFollowNode1" presStyleIdx="0" presStyleCnt="1" custScaleY="12894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B4B80B-222C-4DA9-8F55-4A4F65FBBD3F}" type="presOf" srcId="{AE4471D4-BEAA-4D92-A87E-5A89AD17F034}" destId="{1A0C4BB6-A764-4484-B787-F3A206BEAAF0}" srcOrd="0" destOrd="0" presId="urn:microsoft.com/office/officeart/2005/8/layout/hList1"/>
    <dgm:cxn modelId="{E9591CC0-17B0-4E03-8373-62018E2715AB}" type="presOf" srcId="{DD823845-7B6B-4DFC-A221-453196FAB64B}" destId="{02432F83-301A-4C05-A073-8F441D2B3ECE}" srcOrd="0" destOrd="0" presId="urn:microsoft.com/office/officeart/2005/8/layout/hList1"/>
    <dgm:cxn modelId="{E38BD649-F0AB-4F05-8C02-5569DC9C2C8A}" srcId="{AE4471D4-BEAA-4D92-A87E-5A89AD17F034}" destId="{DD823845-7B6B-4DFC-A221-453196FAB64B}" srcOrd="0" destOrd="0" parTransId="{32B05E71-3B30-46FD-911D-05A9AB2031B4}" sibTransId="{FE157065-5427-4CCD-9BF5-07FF1D7A92E8}"/>
    <dgm:cxn modelId="{629A3C6D-08B6-4504-B3C4-072E57C50936}" type="presParOf" srcId="{1A0C4BB6-A764-4484-B787-F3A206BEAAF0}" destId="{49B7C7AC-F998-4B68-865F-81858F7FADEB}" srcOrd="0" destOrd="0" presId="urn:microsoft.com/office/officeart/2005/8/layout/hList1"/>
    <dgm:cxn modelId="{3498E574-4172-47E8-808F-A54E0EF175D2}" type="presParOf" srcId="{49B7C7AC-F998-4B68-865F-81858F7FADEB}" destId="{02432F83-301A-4C05-A073-8F441D2B3ECE}" srcOrd="0" destOrd="0" presId="urn:microsoft.com/office/officeart/2005/8/layout/hList1"/>
    <dgm:cxn modelId="{81862702-75DF-412B-9680-405E7A5072C4}" type="presParOf" srcId="{49B7C7AC-F998-4B68-865F-81858F7FADEB}" destId="{AB900FE7-8B74-46F1-9927-DAF1EC224A62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489A99-3795-4F41-AEB8-CD529FD4FB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1FE3BF-783B-46E7-8887-33A499C7EBD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4800" dirty="0">
              <a:solidFill>
                <a:srgbClr val="0099FF"/>
              </a:solidFill>
            </a:rPr>
            <a:t>http://</a:t>
          </a:r>
          <a:r>
            <a:rPr lang="ru-RU" sz="4800" dirty="0" smtClean="0">
              <a:solidFill>
                <a:srgbClr val="0099FF"/>
              </a:solidFill>
            </a:rPr>
            <a:t>www.nhoper.ru</a:t>
          </a:r>
          <a:endParaRPr lang="ru-RU" sz="4800" dirty="0"/>
        </a:p>
      </dgm:t>
    </dgm:pt>
    <dgm:pt modelId="{ADB3F2C6-3B03-433B-9419-C00AECB9BEE8}" type="parTrans" cxnId="{95B00EF4-1814-4A92-9120-69E26A170895}">
      <dgm:prSet/>
      <dgm:spPr/>
      <dgm:t>
        <a:bodyPr/>
        <a:lstStyle/>
        <a:p>
          <a:endParaRPr lang="ru-RU"/>
        </a:p>
      </dgm:t>
    </dgm:pt>
    <dgm:pt modelId="{85F95AA8-B8D8-4293-9BA9-8D8DA97757D7}" type="sibTrans" cxnId="{95B00EF4-1814-4A92-9120-69E26A170895}">
      <dgm:prSet/>
      <dgm:spPr/>
      <dgm:t>
        <a:bodyPr/>
        <a:lstStyle/>
        <a:p>
          <a:endParaRPr lang="ru-RU"/>
        </a:p>
      </dgm:t>
    </dgm:pt>
    <dgm:pt modelId="{1C831BDF-E8D5-4065-9082-F4B1C4DE3B60}" type="pres">
      <dgm:prSet presAssocID="{FF489A99-3795-4F41-AEB8-CD529FD4FB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65F252-BEA6-46CC-9C04-DB7B176A2DB6}" type="pres">
      <dgm:prSet presAssocID="{681FE3BF-783B-46E7-8887-33A499C7EBDF}" presName="comp" presStyleCnt="0"/>
      <dgm:spPr/>
    </dgm:pt>
    <dgm:pt modelId="{913C778F-07E8-47D2-9526-23515892DD05}" type="pres">
      <dgm:prSet presAssocID="{681FE3BF-783B-46E7-8887-33A499C7EBDF}" presName="box" presStyleLbl="node1" presStyleIdx="0" presStyleCnt="1" custLinFactNeighborX="-686" custLinFactNeighborY="42262"/>
      <dgm:spPr/>
      <dgm:t>
        <a:bodyPr/>
        <a:lstStyle/>
        <a:p>
          <a:endParaRPr lang="ru-RU"/>
        </a:p>
      </dgm:t>
    </dgm:pt>
    <dgm:pt modelId="{5FA22E0F-C9B3-45DC-85D0-E3C24511C698}" type="pres">
      <dgm:prSet presAssocID="{681FE3BF-783B-46E7-8887-33A499C7EBD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A31E60-AF97-413E-B5B9-3D69EAD0F21A}" type="pres">
      <dgm:prSet presAssocID="{681FE3BF-783B-46E7-8887-33A499C7EB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A484F-40D0-4919-8FAB-2B8EA90F460D}" type="presOf" srcId="{681FE3BF-783B-46E7-8887-33A499C7EBDF}" destId="{913C778F-07E8-47D2-9526-23515892DD05}" srcOrd="0" destOrd="0" presId="urn:microsoft.com/office/officeart/2005/8/layout/vList4"/>
    <dgm:cxn modelId="{95B00EF4-1814-4A92-9120-69E26A170895}" srcId="{FF489A99-3795-4F41-AEB8-CD529FD4FB08}" destId="{681FE3BF-783B-46E7-8887-33A499C7EBDF}" srcOrd="0" destOrd="0" parTransId="{ADB3F2C6-3B03-433B-9419-C00AECB9BEE8}" sibTransId="{85F95AA8-B8D8-4293-9BA9-8D8DA97757D7}"/>
    <dgm:cxn modelId="{758019AA-7420-43BC-87A7-A49BC24118BE}" type="presOf" srcId="{681FE3BF-783B-46E7-8887-33A499C7EBDF}" destId="{BAA31E60-AF97-413E-B5B9-3D69EAD0F21A}" srcOrd="1" destOrd="0" presId="urn:microsoft.com/office/officeart/2005/8/layout/vList4"/>
    <dgm:cxn modelId="{82A25971-961C-4BA2-82B9-A83ADBE4BB24}" type="presOf" srcId="{FF489A99-3795-4F41-AEB8-CD529FD4FB08}" destId="{1C831BDF-E8D5-4065-9082-F4B1C4DE3B60}" srcOrd="0" destOrd="0" presId="urn:microsoft.com/office/officeart/2005/8/layout/vList4"/>
    <dgm:cxn modelId="{3060DF6B-4890-42EE-9F84-9BADDC10D4CE}" type="presParOf" srcId="{1C831BDF-E8D5-4065-9082-F4B1C4DE3B60}" destId="{B265F252-BEA6-46CC-9C04-DB7B176A2DB6}" srcOrd="0" destOrd="0" presId="urn:microsoft.com/office/officeart/2005/8/layout/vList4"/>
    <dgm:cxn modelId="{B2A29C87-A95C-46FB-B55B-62F6CE6F0A4F}" type="presParOf" srcId="{B265F252-BEA6-46CC-9C04-DB7B176A2DB6}" destId="{913C778F-07E8-47D2-9526-23515892DD05}" srcOrd="0" destOrd="0" presId="urn:microsoft.com/office/officeart/2005/8/layout/vList4"/>
    <dgm:cxn modelId="{4CEFDBF0-AEC8-4648-86BA-09664F718AFE}" type="presParOf" srcId="{B265F252-BEA6-46CC-9C04-DB7B176A2DB6}" destId="{5FA22E0F-C9B3-45DC-85D0-E3C24511C698}" srcOrd="1" destOrd="0" presId="urn:microsoft.com/office/officeart/2005/8/layout/vList4"/>
    <dgm:cxn modelId="{B5420648-39F1-47B0-95F5-FE7BE4B61E19}" type="presParOf" srcId="{B265F252-BEA6-46CC-9C04-DB7B176A2DB6}" destId="{BAA31E60-AF97-413E-B5B9-3D69EAD0F21A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5C20B8-31CD-47B7-9B9C-E7A033927ACE}">
      <dsp:nvSpPr>
        <dsp:cNvPr id="0" name=""/>
        <dsp:cNvSpPr/>
      </dsp:nvSpPr>
      <dsp:spPr>
        <a:xfrm>
          <a:off x="0" y="74555"/>
          <a:ext cx="8786874" cy="56160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 prst="angle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социальной стабильности,  повышение материального уровня жизни населения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4555"/>
        <a:ext cx="8786874" cy="561600"/>
      </dsp:txXfrm>
    </dsp:sp>
    <dsp:sp modelId="{212CE794-F23C-4DC5-8D4B-90FC03EE7B31}">
      <dsp:nvSpPr>
        <dsp:cNvPr id="0" name=""/>
        <dsp:cNvSpPr/>
      </dsp:nvSpPr>
      <dsp:spPr>
        <a:xfrm>
          <a:off x="0" y="722555"/>
          <a:ext cx="8786874" cy="56160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сбалансированности, устойчивости и стабильности бюджета при безусловном исполнении действующих расходных обязательств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22555"/>
        <a:ext cx="8786874" cy="561600"/>
      </dsp:txXfrm>
    </dsp:sp>
    <dsp:sp modelId="{EBE066F1-BCE4-4B57-B5F6-B8DCF9FCB4DF}">
      <dsp:nvSpPr>
        <dsp:cNvPr id="0" name=""/>
        <dsp:cNvSpPr/>
      </dsp:nvSpPr>
      <dsp:spPr>
        <a:xfrm>
          <a:off x="0" y="1370555"/>
          <a:ext cx="8786874" cy="56160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условий для привлечения инвестиций в экономику района</a:t>
          </a:r>
          <a:endParaRPr lang="ru-RU" sz="1400" b="1" i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70555"/>
        <a:ext cx="8786874" cy="561600"/>
      </dsp:txXfrm>
    </dsp:sp>
    <dsp:sp modelId="{122CE06F-1841-40D0-9FA0-502EFBE199EF}">
      <dsp:nvSpPr>
        <dsp:cNvPr id="0" name=""/>
        <dsp:cNvSpPr/>
      </dsp:nvSpPr>
      <dsp:spPr>
        <a:xfrm>
          <a:off x="0" y="2018555"/>
          <a:ext cx="8786874" cy="5616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и оптимизация налоговой нагрузки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18555"/>
        <a:ext cx="8786874" cy="561600"/>
      </dsp:txXfrm>
    </dsp:sp>
    <dsp:sp modelId="{37E30C1A-8437-419F-9FD1-65330B16298E}">
      <dsp:nvSpPr>
        <dsp:cNvPr id="0" name=""/>
        <dsp:cNvSpPr/>
      </dsp:nvSpPr>
      <dsp:spPr>
        <a:xfrm>
          <a:off x="0" y="2666555"/>
          <a:ext cx="8786874" cy="561600"/>
        </a:xfrm>
        <a:prstGeom prst="round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муниципальных услуг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66555"/>
        <a:ext cx="8786874" cy="561600"/>
      </dsp:txXfrm>
    </dsp:sp>
    <dsp:sp modelId="{22AD17BD-99AA-4FF8-A5F0-B949FE0E6245}">
      <dsp:nvSpPr>
        <dsp:cNvPr id="0" name=""/>
        <dsp:cNvSpPr/>
      </dsp:nvSpPr>
      <dsp:spPr>
        <a:xfrm>
          <a:off x="0" y="3314555"/>
          <a:ext cx="8786874" cy="561600"/>
        </a:xfrm>
        <a:prstGeom prst="round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Расширение самостоятельности муниципальных учреждений и повышение ответственности за эффективность бюджетных расходов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14555"/>
        <a:ext cx="8786874" cy="561600"/>
      </dsp:txXfrm>
    </dsp:sp>
    <dsp:sp modelId="{4F0F43A2-9AAD-4391-9DD2-959FF1BD86B0}">
      <dsp:nvSpPr>
        <dsp:cNvPr id="0" name=""/>
        <dsp:cNvSpPr/>
      </dsp:nvSpPr>
      <dsp:spPr>
        <a:xfrm>
          <a:off x="0" y="3962555"/>
          <a:ext cx="8786874" cy="561600"/>
        </a:xfrm>
        <a:prstGeom prst="round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Совершенствование форм муниципального финансового контроля с использованием механизмов контроля, ориентированного на определение результативности и эффективности бюджетных расходов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62555"/>
        <a:ext cx="8786874" cy="561600"/>
      </dsp:txXfrm>
    </dsp:sp>
    <dsp:sp modelId="{C36D8351-AC1D-44D8-A66C-FCD32E965B46}">
      <dsp:nvSpPr>
        <dsp:cNvPr id="0" name=""/>
        <dsp:cNvSpPr/>
      </dsp:nvSpPr>
      <dsp:spPr>
        <a:xfrm>
          <a:off x="0" y="4610555"/>
          <a:ext cx="8786874" cy="5616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и прозрачности управления финансами,  обеспечение прозрачности и открытости бюджета района  и бюджетного процесса для общества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610555"/>
        <a:ext cx="8786874" cy="561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42F7BD-4552-4ACD-8CCB-AAFA8099C5C5}">
      <dsp:nvSpPr>
        <dsp:cNvPr id="0" name=""/>
        <dsp:cNvSpPr/>
      </dsp:nvSpPr>
      <dsp:spPr>
        <a:xfrm flipH="1">
          <a:off x="2292132" y="2817817"/>
          <a:ext cx="795567" cy="61210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916,7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flipH="1">
        <a:off x="2292132" y="2817817"/>
        <a:ext cx="795567" cy="612106"/>
      </dsp:txXfrm>
    </dsp:sp>
    <dsp:sp modelId="{EC57AC95-B56E-466B-916F-625C34CE346D}">
      <dsp:nvSpPr>
        <dsp:cNvPr id="0" name=""/>
        <dsp:cNvSpPr/>
      </dsp:nvSpPr>
      <dsp:spPr>
        <a:xfrm>
          <a:off x="5289598" y="2746381"/>
          <a:ext cx="724107" cy="670760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909,7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89598" y="2746381"/>
        <a:ext cx="724107" cy="670760"/>
      </dsp:txXfrm>
    </dsp:sp>
    <dsp:sp modelId="{E58439A0-C351-41CD-AD0B-85C4513DE3D1}">
      <dsp:nvSpPr>
        <dsp:cNvPr id="0" name=""/>
        <dsp:cNvSpPr/>
      </dsp:nvSpPr>
      <dsp:spPr>
        <a:xfrm>
          <a:off x="3643309" y="4660858"/>
          <a:ext cx="1138557" cy="514413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noProof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7,0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43309" y="4660858"/>
        <a:ext cx="1138557" cy="5144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0BA464-8833-46E6-B399-2453B008721C}">
      <dsp:nvSpPr>
        <dsp:cNvPr id="0" name=""/>
        <dsp:cNvSpPr/>
      </dsp:nvSpPr>
      <dsp:spPr>
        <a:xfrm rot="10800000">
          <a:off x="1716704" y="1032"/>
          <a:ext cx="5700752" cy="1123202"/>
        </a:xfrm>
        <a:prstGeom prst="homePlat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9530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75000"/>
                </a:schemeClr>
              </a:solidFill>
            </a:rPr>
            <a:t>Подпрограмма «Развитие системы образования Новохоперского муниципального района» – 507,7 млн.рублей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716704" y="1032"/>
        <a:ext cx="5700752" cy="1123202"/>
      </dsp:txXfrm>
    </dsp:sp>
    <dsp:sp modelId="{03FDF797-11B9-41C7-B45D-FA0298210D90}">
      <dsp:nvSpPr>
        <dsp:cNvPr id="0" name=""/>
        <dsp:cNvSpPr/>
      </dsp:nvSpPr>
      <dsp:spPr>
        <a:xfrm>
          <a:off x="1155103" y="1032"/>
          <a:ext cx="1123202" cy="11232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AA24A5-E06F-49AB-8272-EAA196E5F109}">
      <dsp:nvSpPr>
        <dsp:cNvPr id="0" name=""/>
        <dsp:cNvSpPr/>
      </dsp:nvSpPr>
      <dsp:spPr>
        <a:xfrm rot="10800000">
          <a:off x="1716704" y="1459518"/>
          <a:ext cx="5700752" cy="1123202"/>
        </a:xfrm>
        <a:prstGeom prst="homePlat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75000"/>
                </a:schemeClr>
              </a:solidFill>
            </a:rPr>
            <a:t>Подпрограмма «Одаренные дети Новохоперского муниципального района» – 0,1 млн.рублей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716704" y="1459518"/>
        <a:ext cx="5700752" cy="1123202"/>
      </dsp:txXfrm>
    </dsp:sp>
    <dsp:sp modelId="{C7340250-74C9-454E-BBF6-A4C25FF1536B}">
      <dsp:nvSpPr>
        <dsp:cNvPr id="0" name=""/>
        <dsp:cNvSpPr/>
      </dsp:nvSpPr>
      <dsp:spPr>
        <a:xfrm>
          <a:off x="1155103" y="1459518"/>
          <a:ext cx="1123202" cy="11232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573591-BC2A-42C6-B74A-3B635C377395}">
      <dsp:nvSpPr>
        <dsp:cNvPr id="0" name=""/>
        <dsp:cNvSpPr/>
      </dsp:nvSpPr>
      <dsp:spPr>
        <a:xfrm rot="10800000">
          <a:off x="1716704" y="2918005"/>
          <a:ext cx="5700752" cy="1123202"/>
        </a:xfrm>
        <a:prstGeom prst="homePlat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75000"/>
                </a:schemeClr>
              </a:solidFill>
            </a:rPr>
            <a:t>Подпрограмма «Организация отдыха, оздоровления, занятости детей и подростков Новохоперского муниципального района» – 2,9 млн.рублей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716704" y="2918005"/>
        <a:ext cx="5700752" cy="1123202"/>
      </dsp:txXfrm>
    </dsp:sp>
    <dsp:sp modelId="{D03F5B30-D876-4C24-99FC-44133CB5F060}">
      <dsp:nvSpPr>
        <dsp:cNvPr id="0" name=""/>
        <dsp:cNvSpPr/>
      </dsp:nvSpPr>
      <dsp:spPr>
        <a:xfrm>
          <a:off x="1155103" y="2918005"/>
          <a:ext cx="1123202" cy="11232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DD546C-591F-4C7E-93CA-C6F5F05477BE}">
      <dsp:nvSpPr>
        <dsp:cNvPr id="0" name=""/>
        <dsp:cNvSpPr/>
      </dsp:nvSpPr>
      <dsp:spPr>
        <a:xfrm rot="10800000">
          <a:off x="1716704" y="4376491"/>
          <a:ext cx="5700752" cy="1123202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75000"/>
                </a:schemeClr>
              </a:solidFill>
            </a:rPr>
            <a:t>Подпрограмма «Дети сироты» – 21,9 млн.рублей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716704" y="4376491"/>
        <a:ext cx="5700752" cy="1123202"/>
      </dsp:txXfrm>
    </dsp:sp>
    <dsp:sp modelId="{ED249842-1540-4391-9C56-FB1FF9D1BBB7}">
      <dsp:nvSpPr>
        <dsp:cNvPr id="0" name=""/>
        <dsp:cNvSpPr/>
      </dsp:nvSpPr>
      <dsp:spPr>
        <a:xfrm>
          <a:off x="1155103" y="4376491"/>
          <a:ext cx="1123202" cy="112320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32F83-301A-4C05-A073-8F441D2B3ECE}">
      <dsp:nvSpPr>
        <dsp:cNvPr id="0" name=""/>
        <dsp:cNvSpPr/>
      </dsp:nvSpPr>
      <dsp:spPr>
        <a:xfrm>
          <a:off x="0" y="42844"/>
          <a:ext cx="7400948" cy="164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Мероприятия в сфере повышения безопасности дорожного движения в сумме 0,01 млн.рублей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844"/>
        <a:ext cx="7400948" cy="1641600"/>
      </dsp:txXfrm>
    </dsp:sp>
    <dsp:sp modelId="{AB900FE7-8B74-46F1-9927-DAF1EC224A62}">
      <dsp:nvSpPr>
        <dsp:cNvPr id="0" name=""/>
        <dsp:cNvSpPr/>
      </dsp:nvSpPr>
      <dsp:spPr>
        <a:xfrm>
          <a:off x="0" y="1288595"/>
          <a:ext cx="7400948" cy="322806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3C778F-07E8-47D2-9526-23515892DD05}">
      <dsp:nvSpPr>
        <dsp:cNvPr id="0" name=""/>
        <dsp:cNvSpPr/>
      </dsp:nvSpPr>
      <dsp:spPr>
        <a:xfrm>
          <a:off x="0" y="0"/>
          <a:ext cx="8858311" cy="2647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rgbClr val="0099FF"/>
              </a:solidFill>
            </a:rPr>
            <a:t>http://</a:t>
          </a:r>
          <a:r>
            <a:rPr lang="ru-RU" sz="4800" kern="1200" dirty="0" smtClean="0">
              <a:solidFill>
                <a:srgbClr val="0099FF"/>
              </a:solidFill>
            </a:rPr>
            <a:t>www.nhoper.ru</a:t>
          </a:r>
          <a:endParaRPr lang="ru-RU" sz="4800" kern="1200" dirty="0"/>
        </a:p>
      </dsp:txBody>
      <dsp:txXfrm>
        <a:off x="2036457" y="0"/>
        <a:ext cx="6821854" cy="2647949"/>
      </dsp:txXfrm>
    </dsp:sp>
    <dsp:sp modelId="{5FA22E0F-C9B3-45DC-85D0-E3C24511C698}">
      <dsp:nvSpPr>
        <dsp:cNvPr id="0" name=""/>
        <dsp:cNvSpPr/>
      </dsp:nvSpPr>
      <dsp:spPr>
        <a:xfrm>
          <a:off x="264795" y="264795"/>
          <a:ext cx="1771662" cy="21183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571CAA-05E8-43F4-B20C-4A2A8772C59A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C535B7-4300-4885-A843-BB8F9A48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592C19-D919-4BD4-8C38-F8EE58EB7A5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5B7-4300-4885-A843-BB8F9A48FC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9CDB93-764F-4111-9D34-CBA96CE101B5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DDE3A8-5309-43EB-9E86-856D19638671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F816F-16D8-4356-85A4-58FF2C95EAF0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93BC7-4A4E-44A0-87D3-68FDF11EFCD7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5B7-4300-4885-A843-BB8F9A48FCB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A937B-8FE7-4F80-BEC7-0842DA9581A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BF15B-B5C5-4E3C-AB3C-07B7798F3064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7D7D-A268-437B-9CD7-C2EFD616F5F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8EDD1-28CD-432B-B1FD-8C46700280B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4DEE19-8376-4804-A107-A17C10A9E89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418A8D-48BE-4FDB-9A56-8ECA4C160D3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298229-C583-4632-B98C-0FB1ABCC0558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5B7-4300-4885-A843-BB8F9A48FCB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08DF-7404-459B-A9A5-D80577840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0309-AA93-4D72-B8C8-1F29B4D8E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9E0E-DB7F-46A0-829A-0E3E72726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56E6-9230-468E-805C-CD460A211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6E87-9BC6-4EBE-A2AC-A1F4E1835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5377-5FE0-44B3-A6F9-77915DE53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56EF-F0A4-45A6-AC63-415C4E7C2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1EA9-250E-4CAD-8764-8947018A1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E15D-D457-429C-84D8-7E2A6F999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A233-D203-428B-8FCF-308BC9316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F1AB-851A-45E9-A33C-22CA242F1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6630-1502-4426-9ADD-66201DE6E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D7C77-567D-448F-B66C-1276E681B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sun9-53.userapi.com/impg/euv1F9ij_PWsWRBOc8M9Dd3OiNn52tGQ_TLjJA/F-IO_S4iDhY.jpg?size=1080x834&amp;quality=96&amp;sign=115224d8af4996cbc56eecb76048083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98"/>
            <a:ext cx="9144000" cy="6848102"/>
          </a:xfrm>
          <a:prstGeom prst="rect">
            <a:avLst/>
          </a:prstGeom>
          <a:noFill/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214414" y="260350"/>
            <a:ext cx="77501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 проекту решения Совета народных депутатов Новохопёрского района 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«ОТЧЕТ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БЮДЖЕТА НОВОХОПЕРСКОГО МУНИЦИПАЛЬНОГО РАЙОНА ЗА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908175" y="2357438"/>
            <a:ext cx="5664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ДЛЯ ГРАЖДАН</a:t>
            </a:r>
          </a:p>
        </p:txBody>
      </p:sp>
      <p:pic>
        <p:nvPicPr>
          <p:cNvPr id="3077" name="Picture 6" descr="Герб района без вольной части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5396" t="31657" r="15033"/>
          <a:stretch>
            <a:fillRect/>
          </a:stretch>
        </p:blipFill>
        <p:spPr bwMode="auto">
          <a:xfrm>
            <a:off x="285750" y="214313"/>
            <a:ext cx="711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финансировании муниципальных программ Новохоперского муниципального района, сгруппированных по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направлениям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2020 год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4" y="1928802"/>
          <a:ext cx="8143934" cy="4390346"/>
        </p:xfrm>
        <a:graphic>
          <a:graphicData uri="http://schemas.openxmlformats.org/drawingml/2006/table">
            <a:tbl>
              <a:tblPr/>
              <a:tblGrid>
                <a:gridCol w="3424497"/>
                <a:gridCol w="1032511"/>
                <a:gridCol w="916354"/>
                <a:gridCol w="1032511"/>
                <a:gridCol w="912052"/>
                <a:gridCol w="826009"/>
              </a:tblGrid>
              <a:tr h="23904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 (направление расходов)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2019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в общей сумме расходов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159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0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образования Новохоперского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551 193,5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532 641,0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-18 552,5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585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жильем молодых семей и врачей, работающих в медицинских учреждениях Новохопёрского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38 031,8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14 054,6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-23 977,2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1593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Новохопёрского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19 387,1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32 949,5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13 562,4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 Новохоперского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7 381,9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-7 289,1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среды, воспроизводство и использование природных ресурсов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1 492,9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-1 492,9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общественного порядка и противодействие</a:t>
                      </a:r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1593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Экономическое развитие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82 808,2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89 251,7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6 443,5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585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агропромышленного комплекса и инфраструктуры агропромышленного рынка Новохоперского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22 784,4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-22 774,7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780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 и повышение энергетической эффективности, обеспечение качественными жилищно-коммунальными услугами населения Новохопёрского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49 004,9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45 535,0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1 412,3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 имуществом и земельными ресурсами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3 290,7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8 791,8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5 501,1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муниципальными финансами  Новохопёрского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102 743,7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73 088,6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-29 655,1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Муниципальное управление и гражданское общество Новохоперского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62 842,2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69 972,1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7 129,9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390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Комплексное развитие сельских территорий Новохопёрского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39 832,2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39 832,2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1593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895 436,3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909 698,9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14 262,6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142984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Новохоперского муниципального района» за  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8715375" cy="142875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Обеспечение жильем молодых семей и врачей, работающих в медицинских учреждениях Новохопёрского муниципального района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 2020 год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929066"/>
            <a:ext cx="8643966" cy="2357454"/>
          </a:xfrm>
        </p:spPr>
        <p:txBody>
          <a:bodyPr/>
          <a:lstStyle/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обеспечению жильем молодых семей в сумме 10,9 млн. рублей  За время реализации программы на территории района социальную выплату на приобретение жилья получили уже 196 семей.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квалифицированных врачей в сумме 3,0 млн.рублей.</a:t>
            </a:r>
          </a:p>
          <a:p>
            <a:pPr algn="just"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врачей на наём жилья, расположенного на территории Новохопёрского муниципального района в сумме 0,1 млн. рублей.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www.nhoper.ru/images/10022021/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3286148" cy="2134480"/>
          </a:xfrm>
          <a:prstGeom prst="rect">
            <a:avLst/>
          </a:prstGeom>
          <a:noFill/>
        </p:spPr>
      </p:pic>
      <p:pic>
        <p:nvPicPr>
          <p:cNvPr id="17414" name="Picture 6" descr="https://mon.medikforum.ru/uploads/posts/2020-02/1582892950_1582892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85926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«Культура Новохоперского муниципального района» за  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5689600"/>
            <a:ext cx="19288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www.nhoper.ru/images/31122020/4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2921021" cy="1643074"/>
          </a:xfrm>
          <a:prstGeom prst="rect">
            <a:avLst/>
          </a:prstGeom>
          <a:noFill/>
        </p:spPr>
      </p:pic>
      <p:pic>
        <p:nvPicPr>
          <p:cNvPr id="2" name="Picture 4" descr="https://www.nhoper.ru/images/1/10/3/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618127" cy="1857388"/>
          </a:xfrm>
          <a:prstGeom prst="rect">
            <a:avLst/>
          </a:prstGeom>
          <a:noFill/>
        </p:spPr>
      </p:pic>
      <p:pic>
        <p:nvPicPr>
          <p:cNvPr id="15366" name="Picture 6" descr="https://www.nhoper.ru/images/1/10/3/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357298"/>
            <a:ext cx="2484665" cy="18585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7187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библиотечно-информационной деятельности в сумме 5,4 млн. рублей. Развитие дополнительного образования детей в сумме 12,0 млн.рублей. Организация и проведение мероприятий, посвященных значимым событиям российской культуры в сумме 0,04 млн. рублей. Финансовое обеспечение деятельности районных муниципальных учреждений в сумме 10,3 млн. рублей. Региональный проект «Культурная среда» в сумме 5,2 млн.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 Новохоперского муниципального района»</a:t>
            </a:r>
          </a:p>
          <a:p>
            <a:pPr algn="ctr">
              <a:defRPr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www.nhoper.ru/images/23032021/IMG_20210317_121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358114" cy="52455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564357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 в соответствии с областным, районным календарем на год в сумме 0,09 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 программа «Обеспечение общественного порядка и противодействие преступности» за 2020 год</a:t>
            </a:r>
            <a:endParaRPr lang="ru-RU" sz="25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571612"/>
          <a:ext cx="74009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Новохоперского муниципального района «Экономическое развитие»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2286000" y="1857375"/>
            <a:ext cx="6143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Основное мероприятие «Прочие мероприятия в области экономического развития района» в том числе: ремонт автомобильных дорог общего пользования местного значения в сумме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85,8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2214546" y="3929066"/>
            <a:ext cx="6143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и поддержка малого и среднего предпринимательства в Новохопёрском муниципальном районе»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и инфраструктуры агропромышленного рынка Новохоперского муниципального района»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572141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мероприятий, осуществляемые в части сельского хозяйства в сумме 0,01 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ww.nhoper.ru/images/16052019/1/%D0%98%D0%B7%D0%BE%D0%B1%D1%80%D0%B0%D0%B6%D0%B5%D0%BD%D0%B8%D0%B5_1_1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6500826" cy="4376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эффективности, обеспечение качественными жилищно-коммунальными услугами населения Новохопёрского муниципального района»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4000504"/>
            <a:ext cx="4357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Строительство, реконструкция и капитальный ремонт систем водоснабжения и водоотведения, тепловых сетей в объектах муниципальной собственности в сумме 43,5 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1.fotobus.msk.ru/photo/15/35/42/1535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3286148" cy="24646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000504"/>
            <a:ext cx="3857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транспортных услуг для населения в сумме 1,8 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www.nhoper.ru/images/151118/1_IMG_4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3534454" cy="2357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4876" y="5000636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по градостроительной деятельности в сумме 0,2 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500702"/>
            <a:ext cx="44291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«Энергосбережение и повышение энергетической эффективности, обеспечение в организациях с участием муниципального образования Новохопёрского муниципального района» в сумме 0,1 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286388"/>
            <a:ext cx="4214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«Энергосбережение и повышение энергетической эффективности в жилищном фонде, коммунальном комплексе, строительстве, в системах наружного освещения и обеспечении качественными жилищно-коммунальными услугами» в сумме 3,4 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643446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доступности жилья и качества жилищного обеспечения населения в сумме 0,003 млн.рублей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 имуществом и земельными ресурсами»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Новохопёрского муниципального района Воронежской области в сумме 4,1 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www.me-d.ru/_sh/40/40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454265" cy="2454265"/>
          </a:xfrm>
          <a:prstGeom prst="rect">
            <a:avLst/>
          </a:prstGeom>
          <a:noFill/>
        </p:spPr>
      </p:pic>
      <p:pic>
        <p:nvPicPr>
          <p:cNvPr id="6148" name="Picture 4" descr="https://bloknot-novorossiysk.ru/thumb/930x0xcut/upload/iblock/567/d1e71956_eb29_4621_9686_1f5468193d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3683907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572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Финансовое обеспечение реализации муниципальной программы в сумме 4,7 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71488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«Бюджет для граждан» позволит Вам составить представление об источниках формирования доходов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dirty="0" smtClean="0"/>
              <a:t> Новохопёрского муниципального района, направлениях расходования бюджетных средств в 2020 году и сделать выводы об эффективности использования бюджетных средств.</a:t>
            </a:r>
            <a:endParaRPr lang="ru-RU" dirty="0"/>
          </a:p>
        </p:txBody>
      </p:sp>
      <p:pic>
        <p:nvPicPr>
          <p:cNvPr id="57348" name="Picture 4" descr="http://i.mycdn.me/i?r=AzEPZsRbOZEKgBhR0XGMT1RkXnjzpYpK0YGvidAjJaNIH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814170" cy="4544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правление муниципальными финансами  Новохопёрского муниципального района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1285860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«Управление резервным фондом бюджета муниципального района»- бюджетам поселений распределены средства резервного фонда правительства Воронежской области (финансовое обеспечение непредвиденных расходов) в сумме 0,005 млн. рублей для компенсации дополнительных расходов, возникших в результате решений, принятых органами власти другого уровня;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«Выравнивание бюджетной обеспеченности поселений» - сумма дотаций на выравнивание бюджетной обеспеченности, перечисленная в бюджеты поселений составила 13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,4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«Поддержка мер по обеспечению сбалансированности местных бюджетов» - иные дотации на общую сумму 56,3 млн. рублей;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«Обеспечение своевременных расчетов по долговым обязательствам» - на оплату процентов за пользование бюджетными кредитами направлено 0,002 млн. рублей</a:t>
            </a:r>
          </a:p>
          <a:p>
            <a:pPr lvl="0" indent="450850" algn="just" eaLnBrk="0" hangingPunct="0">
              <a:buFontTx/>
              <a:buChar char="-"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 Воронежской области на создание и организацию деятельности комиссий по делам несовершеннолетних и защите их прав в сумме 0,4 млн. рублей;</a:t>
            </a:r>
          </a:p>
          <a:p>
            <a:pPr lvl="0" indent="450850" algn="just" eaLnBrk="0" hangingPunct="0">
              <a:buFontTx/>
              <a:buChar char="-"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Воронежской области по сбору информации от поселений, входящих в муниципальный район, необходимой для ведения регистра муниципальных нормативных правовых актов в сумме 0,4 млн. рублей;</a:t>
            </a:r>
          </a:p>
          <a:p>
            <a:pPr lvl="0" indent="450850" algn="just" eaLnBrk="0" hangingPunct="0">
              <a:buFontTx/>
              <a:buChar char="-"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по обеспечению мобилизационной готовности в сумме 0,04 млн. рублей;</a:t>
            </a:r>
          </a:p>
          <a:p>
            <a:pPr lvl="0" indent="450850" algn="just" eaLnBrk="0" hangingPunct="0">
              <a:buFontTx/>
              <a:buChar char="-"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Иные межбюджетные трансферты из районного бюджета на мероприятия по развитию инфраструктуры бюджетов городских и сельских поселений Новохопёрского муниципального района в сумме 2,5 млн. рублей.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«Муниципальное управление и гражданское общество Новохоперского муниципального района»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деятельности по защите населения и территории от чрезвычайных ситуаций природного и техногенного характера в сумме 4,6 млн. рублей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«Подготовка, переподготовка и повышение квалификации кадров органов местного самоуправления Новохоперского муниципального района» в сумме 0,1 млн. рублей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«Финансовое и материально- техническое обеспечение деятельности органов местного самоуправления Новохоперского муниципального района» в сумме  53,1 млн. рублей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«Социальная поддержка населения Новохопёрского муниципального района» в сумме 12,2 млн. рублей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4000504"/>
          <a:ext cx="8143932" cy="500066"/>
        </p:xfrm>
        <a:graphic>
          <a:graphicData uri="http://schemas.openxmlformats.org/drawingml/2006/table">
            <a:tbl>
              <a:tblPr/>
              <a:tblGrid>
                <a:gridCol w="3429024"/>
                <a:gridCol w="1000132"/>
                <a:gridCol w="928694"/>
                <a:gridCol w="1071570"/>
                <a:gridCol w="905177"/>
                <a:gridCol w="809335"/>
              </a:tblGrid>
              <a:tr h="5000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Муниципальное управление и гражданское общество Новохоперского муниципального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62 842,2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69 972,1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7 129,9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3429000"/>
          <a:ext cx="8143934" cy="593044"/>
        </p:xfrm>
        <a:graphic>
          <a:graphicData uri="http://schemas.openxmlformats.org/drawingml/2006/table">
            <a:tbl>
              <a:tblPr/>
              <a:tblGrid>
                <a:gridCol w="3424497"/>
                <a:gridCol w="1004659"/>
                <a:gridCol w="944206"/>
                <a:gridCol w="1056058"/>
                <a:gridCol w="888505"/>
                <a:gridCol w="826009"/>
              </a:tblGrid>
              <a:tr h="23904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 (направление расходов)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2019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в общей сумме расходов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159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«Комплексное развитие сельских территорий Новохопёрского муниципального района»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www.nhoper.ru/images/13102020/%D0%91%D0%BB%D0%B0%D0%B3%D0%BE%D1%83%D1%81%D1%82%D1%80%D0%BE%D0%B9%D1%81%D1%82%D0%B2%D0%BE/%D0%A1%D0%BA%D0%B2%D0%B5%D1%80%20%D0%9F%D0%BE%D0%BA%D1%80%D0%BE%D0%B2%D1%81%D0%BA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2095515" cy="1571636"/>
          </a:xfrm>
          <a:prstGeom prst="rect">
            <a:avLst/>
          </a:prstGeom>
          <a:noFill/>
        </p:spPr>
      </p:pic>
      <p:pic>
        <p:nvPicPr>
          <p:cNvPr id="58372" name="Picture 4" descr="https://www.nhoper.ru/images/13102020/%D0%91%D0%BB%D0%B0%D0%B3%D0%BE%D1%83%D1%81%D1%82%D1%80%D0%BE%D0%B9%D1%81%D1%82%D0%B2%D0%BE/%D0%AF%D1%80%D0%BA%D0%B8%20%D0%BE%D0%B1%D1%89%D0%B5%D1%81%D1%82%D0%B2%D0%B5%D0%BD%D0%BD%D0%BE%D0%B5%20%D0%BF%D1%80%D0%BE%D1%81%D1%82%D1%80%D0%B0%D0%BD%D1%81%D1%82%D0%B2%D0%BE%2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71546"/>
            <a:ext cx="1428760" cy="1905013"/>
          </a:xfrm>
          <a:prstGeom prst="rect">
            <a:avLst/>
          </a:prstGeom>
          <a:noFill/>
        </p:spPr>
      </p:pic>
      <p:pic>
        <p:nvPicPr>
          <p:cNvPr id="58374" name="Picture 6" descr="https://www.nhoper.ru/images/13102020/%D0%91%D0%BB%D0%B0%D0%B3%D0%BE%D1%83%D1%81%D1%82%D1%80%D0%BE%D0%B9%D1%81%D1%82%D0%B2%D0%BE/%D1%83%D0%BB.%20%D0%9E%D0%BA%D1%82%D1%8F%D0%B1%D1%80%D1%8C%D1%81%D0%BA%D0%B0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071546"/>
            <a:ext cx="3709219" cy="1709718"/>
          </a:xfrm>
          <a:prstGeom prst="rect">
            <a:avLst/>
          </a:prstGeom>
          <a:noFill/>
        </p:spPr>
      </p:pic>
      <p:pic>
        <p:nvPicPr>
          <p:cNvPr id="58376" name="Picture 8" descr="https://www.nhoper.ru/images/13112020/16112020/%D1%81%D1%82%D1%80%D0%BE%D0%B8%D1%82%D0%B5%D0%BB%D1%8C%D1%81%D1%82%D0%B2%D0%BE_%D0%BC%D0%B5%D0%B6%D0%BF%D0%BE%D1%81%D0%B5%D0%BB%D0%BA%D0%BE%D0%B2%D0%BE%D0%B3%D0%BE_%D0%B3%D0%B0%D0%B7%D0%BE%D0%BF%D1%80%D0%BE%D0%B2%D0%BE%D0%B4%D0%B0_SAVE_20201111_142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786058"/>
            <a:ext cx="3429024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3438" y="3143248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и развитие инфраструктуры на сельских территориях в рамках  проекта «Современный облик сельских территорий», а также в рамках проекта «Благоустройство сельских территорий» создание и благоустройство зон отдыха, детских спортивных площадок в сумме 16,5 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929198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ЛПХ консультационной помощи и предоставление информации по вопросам ведения сельхозпроизводства и другим вопросам, связанным с производством и реализацией сельскохозяйственной продукции в сумме 22,2 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14351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обеспечения доступным комфортным жильем сельского населения в сумме 1,0 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93467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мероприятий, осуществляемых в части сельского хозяйства в сумме 0,1 млн. рублей</a:t>
            </a:r>
          </a:p>
        </p:txBody>
      </p:sp>
      <p:pic>
        <p:nvPicPr>
          <p:cNvPr id="58378" name="Picture 10" descr="https://cherkessk.su/upload/iblock/fae/faee5aee3978fa95e1530902e4dba4c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214818"/>
            <a:ext cx="1514466" cy="9453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направленность бюджета Новохоперского муниципального района за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49291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18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отчетном году н</a:t>
            </a:r>
            <a:r>
              <a:rPr lang="ru-RU" sz="1400" dirty="0">
                <a:latin typeface="Times New Roman" pitchFamily="18" charset="0"/>
                <a:ea typeface="Arial" charset="0"/>
                <a:cs typeface="Times New Roman" pitchFamily="18" charset="0"/>
              </a:rPr>
              <a:t>а социальную сферу (образование, культура</a:t>
            </a:r>
            <a:r>
              <a:rPr lang="ru-RU" sz="14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здравоохранение, социальная </a:t>
            </a:r>
            <a:r>
              <a:rPr lang="ru-RU" sz="1400" dirty="0">
                <a:latin typeface="Times New Roman" pitchFamily="18" charset="0"/>
                <a:ea typeface="Arial" charset="0"/>
                <a:cs typeface="Times New Roman" pitchFamily="18" charset="0"/>
              </a:rPr>
              <a:t>политика, физическая культура) было направлено </a:t>
            </a:r>
            <a:r>
              <a:rPr lang="ru-RU" sz="14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65,1 </a:t>
            </a:r>
            <a:r>
              <a:rPr lang="ru-RU" sz="1400" dirty="0">
                <a:latin typeface="Times New Roman" pitchFamily="18" charset="0"/>
                <a:ea typeface="Arial" charset="0"/>
                <a:cs typeface="Times New Roman" pitchFamily="18" charset="0"/>
              </a:rPr>
              <a:t>% общей суммы расходов </a:t>
            </a:r>
            <a:r>
              <a:rPr lang="ru-RU" sz="14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909,7 </a:t>
            </a:r>
            <a:r>
              <a:rPr lang="ru-RU" sz="1400" dirty="0">
                <a:latin typeface="Times New Roman" pitchFamily="18" charset="0"/>
                <a:ea typeface="Arial" charset="0"/>
                <a:cs typeface="Times New Roman" pitchFamily="18" charset="0"/>
              </a:rPr>
              <a:t>млн.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285860"/>
          <a:ext cx="3962401" cy="3095625"/>
        </p:xfrm>
        <a:graphic>
          <a:graphicData uri="http://schemas.openxmlformats.org/drawingml/2006/table">
            <a:tbl>
              <a:tblPr/>
              <a:tblGrid>
                <a:gridCol w="2525277"/>
                <a:gridCol w="761390"/>
                <a:gridCol w="675734"/>
              </a:tblGrid>
              <a:tr h="166687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 и подразделов функциональной классификации расходов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2020 год, млн. рублей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в социальной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сфере,%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643306" y="1357298"/>
          <a:ext cx="528638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Обслуживание муниципального долга,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0" y="1285860"/>
          <a:ext cx="72866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в 2020 году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857232"/>
          <a:ext cx="778674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hangingPunct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муниципального долга 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Новохоперского муниципального района в 2016-2020 годах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428736"/>
          <a:ext cx="842968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Кредиторская задолженность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Новохоперского муниципального района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2016-2020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млн.рублей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071546"/>
          <a:ext cx="821537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муниципальные 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ресурсы</a:t>
            </a: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44" y="2105025"/>
          <a:ext cx="8858312" cy="264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цели и задачи, заявленные при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формировании проекта бюджета на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397000"/>
          <a:ext cx="8786874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1292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ПАРАМЕТРЫ БЮДЖЕТА</a:t>
            </a:r>
            <a:endParaRPr lang="ru-RU" sz="9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НОВОХОПЕРСКОГО МУНИЦИПАЛЬНОГО РАЙОНА</a:t>
            </a:r>
            <a:endParaRPr lang="ru-RU" sz="900" dirty="0">
              <a:solidFill>
                <a:srgbClr val="002060"/>
              </a:solidFill>
            </a:endParaRPr>
          </a:p>
          <a:p>
            <a:pPr algn="ctr" eaLnBrk="0" hangingPunct="0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ПО ИТОГАМ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2020 ГОДА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(млн. руб.)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397000"/>
          <a:ext cx="800105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12311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основных параметров районного бюджета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(тыс.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руб.)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428734"/>
          <a:ext cx="7858181" cy="3214710"/>
        </p:xfrm>
        <a:graphic>
          <a:graphicData uri="http://schemas.openxmlformats.org/drawingml/2006/table">
            <a:tbl>
              <a:tblPr/>
              <a:tblGrid>
                <a:gridCol w="3304340"/>
                <a:gridCol w="996282"/>
                <a:gridCol w="884201"/>
                <a:gridCol w="996282"/>
                <a:gridCol w="880049"/>
                <a:gridCol w="797027"/>
              </a:tblGrid>
              <a:tr h="15696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Первоначально утвержденный план (тыс. руб.)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плана (%)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исполнение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уточненного плана (%)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48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776 857,9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929 566,8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916 729,1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32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795 237,4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931 006,7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909 698,8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32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-18 379,5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-1 439,9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7 030,3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-209550"/>
            <a:ext cx="9144000" cy="13731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доходов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бюджета 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2020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году, %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99592" y="1412775"/>
          <a:ext cx="7488832" cy="469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142875"/>
            <a:ext cx="9144000" cy="13239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б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езвозмездны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 поступлени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  </a:t>
            </a:r>
            <a:endParaRPr lang="ru-RU" sz="2800" dirty="0">
              <a:solidFill>
                <a:srgbClr val="17375E"/>
              </a:solidFill>
              <a:latin typeface="Times New Roman" pitchFamily="18" charset="0"/>
              <a:cs typeface="Calibri" pitchFamily="34" charset="0"/>
            </a:endParaRPr>
          </a:p>
          <a:p>
            <a:pPr algn="ctr" eaLnBrk="0" hangingPunct="0"/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 районного  бюджета  в 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020 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год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у, </a:t>
            </a: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15616" y="2057400"/>
          <a:ext cx="6768752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hangingPunct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исполнения районного бюджета 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разделам классификации расходов бюджетов 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млн.рублей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48" y="1357298"/>
          <a:ext cx="7715303" cy="47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hangingPunct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году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1" y="1428736"/>
          <a:ext cx="821537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4033</TotalTime>
  <Words>1772</Words>
  <Application>Microsoft Office PowerPoint</Application>
  <PresentationFormat>Экран (4:3)</PresentationFormat>
  <Paragraphs>313</Paragraphs>
  <Slides>28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Муниципальная программа «Обеспечение жильем молодых семей и врачей, работающих в медицинских учреждениях Новохопёрского муниципального района» за  2020 год</vt:lpstr>
      <vt:lpstr>Слайд 13</vt:lpstr>
      <vt:lpstr>Слайд 14</vt:lpstr>
      <vt:lpstr>Муниципальная  программа «Обеспечение общественного порядка и противодействие преступности» за 2020 год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dohod1</dc:creator>
  <cp:lastModifiedBy>fo-nhoper-12</cp:lastModifiedBy>
  <cp:revision>327</cp:revision>
  <dcterms:created xsi:type="dcterms:W3CDTF">2014-09-26T06:35:04Z</dcterms:created>
  <dcterms:modified xsi:type="dcterms:W3CDTF">2021-03-24T09:00:15Z</dcterms:modified>
</cp:coreProperties>
</file>